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docProps/app.xml" ContentType="application/vnd.openxmlformats-officedocument.extended-properties+xml"/>
  <Override PartName="/ppt/slides/slide25.xml" ContentType="application/vnd.openxmlformats-officedocument.presentationml.slide+xml"/>
  <Override PartName="/ppt/slides/slide18.xml" ContentType="application/vnd.openxmlformats-officedocument.presentationml.slide+xml"/>
  <Override PartName="/docProps/core.xml" ContentType="application/vnd.openxmlformats-package.core-properties+xml"/>
  <Override PartName="/ppt/slideLayouts/slideLayout11.xml" ContentType="application/vnd.openxmlformats-officedocument.presentationml.slideLayout+xml"/>
  <Override PartName="/ppt/slides/slide15.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slideLayouts/slideLayout8.xml" ContentType="application/vnd.openxmlformats-officedocument.presentationml.slideLayou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6.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7556500" cy="10693400"/>
  <p:notesSz cx="6858000" cy="9144000"/>
  <p:embeddedFontLst>
    <p:embeddedFont>
      <p:font typeface="Arimo" panose="020B0604020202020204" charset="0"/>
      <p:regular r:id="rId29"/>
    </p:embeddedFont>
    <p:embeddedFont>
      <p:font typeface="Arimo Bold" panose="020B0604020202020204" charset="0"/>
      <p:regular r:id="rId30"/>
    </p:embeddedFont>
    <p:embeddedFont>
      <p:font typeface="Arimo Bold Italics" panose="020B0604020202020204" charset="0"/>
      <p:regular r:id="rId31"/>
    </p:embeddedFont>
    <p:embeddedFont>
      <p:font typeface="Arimo Italics" panose="020B0604020202020204" charset="0"/>
      <p:regular r:id="rId32"/>
    </p:embeddedFont>
    <p:embeddedFont>
      <p:font typeface="Canva Sans"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58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00" d="100"/>
          <a:sy n="100" d="100"/>
        </p:scale>
        <p:origin x="2418" y="-17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21.xml"/><Relationship Id="rId3" Type="http://schemas.openxmlformats.org/officeDocument/2006/relationships/slide" Target="slide4.xml"/><Relationship Id="rId7" Type="http://schemas.openxmlformats.org/officeDocument/2006/relationships/slide" Target="slide11.xml"/><Relationship Id="rId12" Type="http://schemas.openxmlformats.org/officeDocument/2006/relationships/slide" Target="slide18.xml"/><Relationship Id="rId2"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slide" Target="slide16.xml"/><Relationship Id="rId5" Type="http://schemas.openxmlformats.org/officeDocument/2006/relationships/slide" Target="slide9.xml"/><Relationship Id="rId15" Type="http://schemas.openxmlformats.org/officeDocument/2006/relationships/slide" Target="slide27.xml"/><Relationship Id="rId10" Type="http://schemas.openxmlformats.org/officeDocument/2006/relationships/slide" Target="slide15.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hyperlink" Target="https://www.houstonballet.org/explore/artistic-staff/stanton-welch/" TargetMode="External"/><Relationship Id="rId7" Type="http://schemas.openxmlformats.org/officeDocument/2006/relationships/hyperlink" Target="https://www.houstonballet.org/explore/artistic-staff/julie-kent/" TargetMode="External"/><Relationship Id="rId12" Type="http://schemas.openxmlformats.org/officeDocument/2006/relationships/image" Target="../media/image12.png"/><Relationship Id="rId2" Type="http://schemas.openxmlformats.org/officeDocument/2006/relationships/image" Target="../media/image5.jpeg"/><Relationship Id="rId16"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1.jpeg"/><Relationship Id="rId5" Type="http://schemas.openxmlformats.org/officeDocument/2006/relationships/hyperlink" Target="https://www.houstonballet.org/explore/staff-directory/sonja-kostich/" TargetMode="External"/><Relationship Id="rId15" Type="http://schemas.openxmlformats.org/officeDocument/2006/relationships/image" Target="../media/image15.png"/><Relationship Id="rId10" Type="http://schemas.openxmlformats.org/officeDocument/2006/relationships/image" Target="../media/image10.jpeg"/><Relationship Id="rId4" Type="http://schemas.openxmlformats.org/officeDocument/2006/relationships/image" Target="../media/image6.jpeg"/><Relationship Id="rId9" Type="http://schemas.openxmlformats.org/officeDocument/2006/relationships/image" Target="../media/image9.jpe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6.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jpe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hyperlink" Target="https://www.houstonballet.org/about/academy1/summer-intensive-program/" TargetMode="External"/><Relationship Id="rId2" Type="http://schemas.openxmlformats.org/officeDocument/2006/relationships/hyperlink" Target="mailto:hbacademy@houstonballet.org" TargetMode="Externa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activityinsurance.com/Home" TargetMode="External"/><Relationship Id="rId2" Type="http://schemas.openxmlformats.org/officeDocument/2006/relationships/hyperlink" Target="https://houstonballet.powerschool.com/public/"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ice.gov/sevis" TargetMode="External"/><Relationship Id="rId1" Type="http://schemas.openxmlformats.org/officeDocument/2006/relationships/slideLayout" Target="../slideLayouts/slideLayout7.xml"/><Relationship Id="rId4" Type="http://schemas.openxmlformats.org/officeDocument/2006/relationships/hyperlink" Target="https://www.fmjfee.com/i901fee/index.html"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s://www.houstonballet.org/plan-your-visit/buildings-parking/center-for-dance/" TargetMode="External"/><Relationship Id="rId7" Type="http://schemas.openxmlformats.org/officeDocument/2006/relationships/image" Target="../media/image38.png"/><Relationship Id="rId2" Type="http://schemas.openxmlformats.org/officeDocument/2006/relationships/hyperlink" Target="https://sites.google.com/view/hbasummer/home/summer-intensive-program" TargetMode="Externa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sites.google.com/view/hbasummer/home"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hyperlink" Target="https://www.yamunausa.com/pages/body-rolling" TargetMode="External"/><Relationship Id="rId5" Type="http://schemas.openxmlformats.org/officeDocument/2006/relationships/hyperlink" Target="https://www.gyrotonic.com/about/gyrotonic-method/" TargetMode="External"/><Relationship Id="rId4" Type="http://schemas.openxmlformats.org/officeDocument/2006/relationships/hyperlink" Target="https://bit.ly/3taRxw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activityinsurance.com/Home" TargetMode="External"/><Relationship Id="rId2" Type="http://schemas.openxmlformats.org/officeDocument/2006/relationships/hyperlink" Target="mailto:dstuckey@houstonballet.org" TargetMode="Externa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hyperlink" Target="https://www.houstonballet.org/seasontickets/pdps/2022-2023/swan-lake/" TargetMode="External"/><Relationship Id="rId3" Type="http://schemas.openxmlformats.org/officeDocument/2006/relationships/image" Target="../media/image48.jpeg"/><Relationship Id="rId7" Type="http://schemas.openxmlformats.org/officeDocument/2006/relationships/image" Target="../media/image50.pn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hyperlink" Target="https://www.mainevent.com/locations/texas/shenandoah/" TargetMode="External"/><Relationship Id="rId5" Type="http://schemas.openxmlformats.org/officeDocument/2006/relationships/image" Target="../media/image49.png"/><Relationship Id="rId10" Type="http://schemas.openxmlformats.org/officeDocument/2006/relationships/hyperlink" Target="https://www.simon.com/mall/the-galleria" TargetMode="External"/><Relationship Id="rId4" Type="http://schemas.openxmlformats.org/officeDocument/2006/relationships/hyperlink" Target="https://www.typhoontexas.com/houston/" TargetMode="External"/><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8" Type="http://schemas.openxmlformats.org/officeDocument/2006/relationships/hyperlink" Target="https://shop.houstonballet.org/products/black-conrad-t-shirt" TargetMode="External"/><Relationship Id="rId3" Type="http://schemas.openxmlformats.org/officeDocument/2006/relationships/hyperlink" Target="https://shop.houstonballet.org/products/black-galate-leotard" TargetMode="External"/><Relationship Id="rId7" Type="http://schemas.openxmlformats.org/officeDocument/2006/relationships/hyperlink" Target="https://shop.houstonballet.org/products/white-conrad-t-shirt" TargetMode="External"/><Relationship Id="rId2" Type="http://schemas.openxmlformats.org/officeDocument/2006/relationships/hyperlink" Target="https://shop.houstonballet.org/products/royal-galate-leotard" TargetMode="External"/><Relationship Id="rId1" Type="http://schemas.openxmlformats.org/officeDocument/2006/relationships/slideLayout" Target="../slideLayouts/slideLayout7.xml"/><Relationship Id="rId6" Type="http://schemas.openxmlformats.org/officeDocument/2006/relationships/hyperlink" Target="https://shop.houstonballet.org/products/light-grey-galate-leotard" TargetMode="External"/><Relationship Id="rId11" Type="http://schemas.openxmlformats.org/officeDocument/2006/relationships/hyperlink" Target="https://www.dancewearsolutions.com/shoes/tap-and-character" TargetMode="External"/><Relationship Id="rId5" Type="http://schemas.openxmlformats.org/officeDocument/2006/relationships/hyperlink" Target="https://houstonballetacademy.epaytrak.com/Galate-Leotard-P1989C326.aspx" TargetMode="External"/><Relationship Id="rId10" Type="http://schemas.openxmlformats.org/officeDocument/2006/relationships/image" Target="../media/image59.png"/><Relationship Id="rId4" Type="http://schemas.openxmlformats.org/officeDocument/2006/relationships/hyperlink" Target="https://shop.houstonballet.org/products/dark-grey-galate-leotard" TargetMode="External"/><Relationship Id="rId9"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hyperlink" Target="https://a.co/d/fn6jMPC" TargetMode="External"/><Relationship Id="rId4" Type="http://schemas.openxmlformats.org/officeDocument/2006/relationships/hyperlink" Target="https://us.thebodyshop.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dancetrendshouston.com" TargetMode="External"/><Relationship Id="rId2" Type="http://schemas.openxmlformats.org/officeDocument/2006/relationships/hyperlink" Target="https://shop.houstonballet.org" TargetMode="External"/><Relationship Id="rId1" Type="http://schemas.openxmlformats.org/officeDocument/2006/relationships/slideLayout" Target="../slideLayouts/slideLayout7.xml"/><Relationship Id="rId4" Type="http://schemas.openxmlformats.org/officeDocument/2006/relationships/hyperlink" Target="mailto:lgoodrum@houstonballet.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2.xml.rels><?xml version="1.0" encoding="UTF-8" standalone="yes"?>
<Relationships xmlns="http://schemas.openxmlformats.org/package/2006/relationships"><Relationship Id="rId3" Type="http://schemas.openxmlformats.org/officeDocument/2006/relationships/hyperlink" Target="https://houstonballet.powerschool.com/public/" TargetMode="External"/><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houstonballet.powerschool.com/public/"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283442" y="-210495"/>
            <a:ext cx="8126885" cy="4123375"/>
            <a:chOff x="0" y="0"/>
            <a:chExt cx="3740732" cy="1897952"/>
          </a:xfrm>
        </p:grpSpPr>
        <p:sp>
          <p:nvSpPr>
            <p:cNvPr id="3" name="Freeform 3"/>
            <p:cNvSpPr/>
            <p:nvPr/>
          </p:nvSpPr>
          <p:spPr>
            <a:xfrm>
              <a:off x="0" y="0"/>
              <a:ext cx="3740732" cy="1897952"/>
            </a:xfrm>
            <a:custGeom>
              <a:avLst/>
              <a:gdLst/>
              <a:ahLst/>
              <a:cxnLst/>
              <a:rect l="l" t="t" r="r" b="b"/>
              <a:pathLst>
                <a:path w="3740732" h="1897952">
                  <a:moveTo>
                    <a:pt x="0" y="0"/>
                  </a:moveTo>
                  <a:lnTo>
                    <a:pt x="3740732" y="0"/>
                  </a:lnTo>
                  <a:lnTo>
                    <a:pt x="3740732" y="1897952"/>
                  </a:lnTo>
                  <a:lnTo>
                    <a:pt x="0" y="1897952"/>
                  </a:lnTo>
                  <a:close/>
                </a:path>
              </a:pathLst>
            </a:custGeom>
            <a:solidFill>
              <a:srgbClr val="41395F"/>
            </a:solidFill>
          </p:spPr>
          <p:txBody>
            <a:bodyPr/>
            <a:lstStyle/>
            <a:p>
              <a:endParaRPr lang="en-US"/>
            </a:p>
          </p:txBody>
        </p:sp>
      </p:grpSp>
      <p:grpSp>
        <p:nvGrpSpPr>
          <p:cNvPr id="4" name="Group 4"/>
          <p:cNvGrpSpPr/>
          <p:nvPr/>
        </p:nvGrpSpPr>
        <p:grpSpPr>
          <a:xfrm>
            <a:off x="4325681" y="4065939"/>
            <a:ext cx="3012880" cy="3012880"/>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D9D9D9"/>
            </a:solidFill>
          </p:spPr>
          <p:txBody>
            <a:bodyPr/>
            <a:lstStyle/>
            <a:p>
              <a:endParaRPr lang="en-US"/>
            </a:p>
          </p:txBody>
        </p:sp>
      </p:grpSp>
      <p:sp>
        <p:nvSpPr>
          <p:cNvPr id="6" name="Freeform 6"/>
          <p:cNvSpPr/>
          <p:nvPr/>
        </p:nvSpPr>
        <p:spPr>
          <a:xfrm>
            <a:off x="4624190" y="4822774"/>
            <a:ext cx="2415862" cy="1322972"/>
          </a:xfrm>
          <a:custGeom>
            <a:avLst/>
            <a:gdLst/>
            <a:ahLst/>
            <a:cxnLst/>
            <a:rect l="l" t="t" r="r" b="b"/>
            <a:pathLst>
              <a:path w="2415862" h="1322972">
                <a:moveTo>
                  <a:pt x="0" y="0"/>
                </a:moveTo>
                <a:lnTo>
                  <a:pt x="2415862" y="0"/>
                </a:lnTo>
                <a:lnTo>
                  <a:pt x="2415862" y="1322972"/>
                </a:lnTo>
                <a:lnTo>
                  <a:pt x="0" y="1322972"/>
                </a:lnTo>
                <a:lnTo>
                  <a:pt x="0" y="0"/>
                </a:lnTo>
                <a:close/>
              </a:path>
            </a:pathLst>
          </a:custGeom>
          <a:blipFill>
            <a:blip r:embed="rId2"/>
            <a:stretch>
              <a:fillRect/>
            </a:stretch>
          </a:blipFill>
        </p:spPr>
        <p:txBody>
          <a:bodyPr/>
          <a:lstStyle/>
          <a:p>
            <a:endParaRPr lang="en-US"/>
          </a:p>
        </p:txBody>
      </p:sp>
      <p:sp>
        <p:nvSpPr>
          <p:cNvPr id="7" name="Freeform 7"/>
          <p:cNvSpPr/>
          <p:nvPr/>
        </p:nvSpPr>
        <p:spPr>
          <a:xfrm>
            <a:off x="0" y="0"/>
            <a:ext cx="7560000" cy="3912880"/>
          </a:xfrm>
          <a:custGeom>
            <a:avLst/>
            <a:gdLst/>
            <a:ahLst/>
            <a:cxnLst/>
            <a:rect l="l" t="t" r="r" b="b"/>
            <a:pathLst>
              <a:path w="7560000" h="3912880">
                <a:moveTo>
                  <a:pt x="0" y="0"/>
                </a:moveTo>
                <a:lnTo>
                  <a:pt x="7560000" y="0"/>
                </a:lnTo>
                <a:lnTo>
                  <a:pt x="7560000" y="3912880"/>
                </a:lnTo>
                <a:lnTo>
                  <a:pt x="0" y="3912880"/>
                </a:lnTo>
                <a:lnTo>
                  <a:pt x="0" y="0"/>
                </a:lnTo>
                <a:close/>
              </a:path>
            </a:pathLst>
          </a:custGeom>
          <a:blipFill>
            <a:blip r:embed="rId3"/>
            <a:stretch>
              <a:fillRect t="-20911" b="-7813"/>
            </a:stretch>
          </a:blipFill>
        </p:spPr>
        <p:txBody>
          <a:bodyPr/>
          <a:lstStyle/>
          <a:p>
            <a:endParaRPr lang="en-US"/>
          </a:p>
        </p:txBody>
      </p:sp>
      <p:sp>
        <p:nvSpPr>
          <p:cNvPr id="8" name="TextBox 8"/>
          <p:cNvSpPr txBox="1"/>
          <p:nvPr/>
        </p:nvSpPr>
        <p:spPr>
          <a:xfrm>
            <a:off x="765028" y="6132477"/>
            <a:ext cx="6038972" cy="3729736"/>
          </a:xfrm>
          <a:prstGeom prst="rect">
            <a:avLst/>
          </a:prstGeom>
        </p:spPr>
        <p:txBody>
          <a:bodyPr lIns="0" tIns="0" rIns="0" bIns="0" rtlCol="0" anchor="t">
            <a:spAutoFit/>
          </a:bodyPr>
          <a:lstStyle/>
          <a:p>
            <a:pPr algn="l">
              <a:lnSpc>
                <a:spcPts val="7367"/>
              </a:lnSpc>
            </a:pPr>
            <a:r>
              <a:rPr lang="en-US" sz="5300" b="1" u="none">
                <a:solidFill>
                  <a:srgbClr val="41395F"/>
                </a:solidFill>
                <a:latin typeface="Arimo Bold"/>
                <a:ea typeface="Arimo Bold"/>
                <a:cs typeface="Arimo Bold"/>
                <a:sym typeface="Arimo Bold"/>
              </a:rPr>
              <a:t>2027 </a:t>
            </a:r>
          </a:p>
          <a:p>
            <a:pPr algn="l">
              <a:lnSpc>
                <a:spcPts val="7367"/>
              </a:lnSpc>
            </a:pPr>
            <a:r>
              <a:rPr lang="en-US" sz="5300" b="1" u="none">
                <a:solidFill>
                  <a:srgbClr val="41395F"/>
                </a:solidFill>
                <a:latin typeface="Arimo Bold"/>
                <a:ea typeface="Arimo Bold"/>
                <a:cs typeface="Arimo Bold"/>
                <a:sym typeface="Arimo Bold"/>
              </a:rPr>
              <a:t>5-Week Summer Intensive Program Handbook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1395F"/>
        </a:solidFill>
        <a:effectLst/>
      </p:bgPr>
    </p:bg>
    <p:spTree>
      <p:nvGrpSpPr>
        <p:cNvPr id="1" name=""/>
        <p:cNvGrpSpPr/>
        <p:nvPr/>
      </p:nvGrpSpPr>
      <p:grpSpPr>
        <a:xfrm>
          <a:off x="0" y="0"/>
          <a:ext cx="0" cy="0"/>
          <a:chOff x="0" y="0"/>
          <a:chExt cx="0" cy="0"/>
        </a:xfrm>
      </p:grpSpPr>
      <p:sp>
        <p:nvSpPr>
          <p:cNvPr id="2" name="TextBox 2"/>
          <p:cNvSpPr txBox="1"/>
          <p:nvPr/>
        </p:nvSpPr>
        <p:spPr>
          <a:xfrm rot="-5400000">
            <a:off x="-2058884" y="4721501"/>
            <a:ext cx="7500096" cy="1603629"/>
          </a:xfrm>
          <a:prstGeom prst="rect">
            <a:avLst/>
          </a:prstGeom>
        </p:spPr>
        <p:txBody>
          <a:bodyPr lIns="0" tIns="0" rIns="0" bIns="0" rtlCol="0" anchor="t">
            <a:spAutoFit/>
          </a:bodyPr>
          <a:lstStyle/>
          <a:p>
            <a:pPr marL="0" lvl="0" indent="0" algn="r">
              <a:lnSpc>
                <a:spcPts val="6063"/>
              </a:lnSpc>
              <a:spcBef>
                <a:spcPct val="0"/>
              </a:spcBef>
            </a:pPr>
            <a:r>
              <a:rPr lang="en-US" sz="6450" b="1" u="none" spc="451">
                <a:solidFill>
                  <a:srgbClr val="D9D9D9"/>
                </a:solidFill>
                <a:latin typeface="Arimo Bold"/>
                <a:ea typeface="Arimo Bold"/>
                <a:cs typeface="Arimo Bold"/>
                <a:sym typeface="Arimo Bold"/>
              </a:rPr>
              <a:t>TABLE OF CONTENTS</a:t>
            </a:r>
          </a:p>
        </p:txBody>
      </p:sp>
      <p:sp>
        <p:nvSpPr>
          <p:cNvPr id="3" name="TextBox 3"/>
          <p:cNvSpPr txBox="1"/>
          <p:nvPr/>
        </p:nvSpPr>
        <p:spPr>
          <a:xfrm>
            <a:off x="2730305" y="717900"/>
            <a:ext cx="3914816" cy="9572730"/>
          </a:xfrm>
          <a:prstGeom prst="rect">
            <a:avLst/>
          </a:prstGeom>
        </p:spPr>
        <p:txBody>
          <a:bodyPr lIns="0" tIns="0" rIns="0" bIns="0" rtlCol="0" anchor="t">
            <a:spAutoFit/>
          </a:bodyPr>
          <a:lstStyle/>
          <a:p>
            <a:pPr marL="0" lvl="0" indent="0" algn="l">
              <a:lnSpc>
                <a:spcPts val="2145"/>
              </a:lnSpc>
            </a:pPr>
            <a:r>
              <a:rPr lang="en-US" sz="1601" u="sng">
                <a:solidFill>
                  <a:srgbClr val="FAF2E9"/>
                </a:solidFill>
                <a:latin typeface="Arimo"/>
                <a:ea typeface="Arimo"/>
                <a:cs typeface="Arimo"/>
                <a:sym typeface="Arimo"/>
                <a:hlinkClick r:id="rId2" action="ppaction://hlinksldjump"/>
              </a:rPr>
              <a:t>03</a:t>
            </a:r>
          </a:p>
          <a:p>
            <a:pPr marL="0" lvl="0" indent="0" algn="l">
              <a:lnSpc>
                <a:spcPts val="2145"/>
              </a:lnSpc>
            </a:pPr>
            <a:r>
              <a:rPr lang="en-US" sz="1601" u="sng">
                <a:solidFill>
                  <a:srgbClr val="FAF2E9"/>
                </a:solidFill>
                <a:latin typeface="Arimo"/>
                <a:ea typeface="Arimo"/>
                <a:cs typeface="Arimo"/>
                <a:sym typeface="Arimo"/>
                <a:hlinkClick r:id="rId2" action="ppaction://hlinksldjump"/>
              </a:rPr>
              <a:t>Mission &amp; IDEA Statements</a:t>
            </a:r>
          </a:p>
          <a:p>
            <a:pPr marL="0" lvl="0" indent="0" algn="l">
              <a:lnSpc>
                <a:spcPts val="1341"/>
              </a:lnSpc>
            </a:pPr>
            <a:endParaRPr lang="en-US" sz="1601" u="sng">
              <a:solidFill>
                <a:srgbClr val="FAF2E9"/>
              </a:solidFill>
              <a:latin typeface="Arimo"/>
              <a:ea typeface="Arimo"/>
              <a:cs typeface="Arimo"/>
              <a:sym typeface="Arimo"/>
              <a:hlinkClick r:id="rId2" action="ppaction://hlinksldjump"/>
            </a:endParaRPr>
          </a:p>
          <a:p>
            <a:pPr marL="0" lvl="0" indent="0" algn="l">
              <a:lnSpc>
                <a:spcPts val="2145"/>
              </a:lnSpc>
            </a:pPr>
            <a:r>
              <a:rPr lang="en-US" sz="1601" u="sng">
                <a:solidFill>
                  <a:srgbClr val="FAF2E9"/>
                </a:solidFill>
                <a:latin typeface="Arimo"/>
                <a:ea typeface="Arimo"/>
                <a:cs typeface="Arimo"/>
                <a:sym typeface="Arimo"/>
                <a:hlinkClick r:id="rId3" action="ppaction://hlinksldjump"/>
              </a:rPr>
              <a:t>04-06</a:t>
            </a:r>
          </a:p>
          <a:p>
            <a:pPr marL="0" lvl="0" indent="0" algn="l">
              <a:lnSpc>
                <a:spcPts val="2145"/>
              </a:lnSpc>
            </a:pPr>
            <a:r>
              <a:rPr lang="en-US" sz="1601" u="sng">
                <a:solidFill>
                  <a:srgbClr val="FAF2E9"/>
                </a:solidFill>
                <a:latin typeface="Arimo"/>
                <a:ea typeface="Arimo"/>
                <a:cs typeface="Arimo"/>
                <a:sym typeface="Arimo"/>
                <a:hlinkClick r:id="rId3" action="ppaction://hlinksldjump"/>
              </a:rPr>
              <a:t>Academy Staff &amp; Faculty</a:t>
            </a:r>
          </a:p>
          <a:p>
            <a:pPr marL="0" lvl="0" indent="0" algn="l">
              <a:lnSpc>
                <a:spcPts val="1341"/>
              </a:lnSpc>
            </a:pPr>
            <a:endParaRPr lang="en-US" sz="1601" u="sng">
              <a:solidFill>
                <a:srgbClr val="FAF2E9"/>
              </a:solidFill>
              <a:latin typeface="Arimo"/>
              <a:ea typeface="Arimo"/>
              <a:cs typeface="Arimo"/>
              <a:sym typeface="Arimo"/>
              <a:hlinkClick r:id="rId3" action="ppaction://hlinksldjump"/>
            </a:endParaRPr>
          </a:p>
          <a:p>
            <a:pPr marL="0" lvl="0" indent="0" algn="l">
              <a:lnSpc>
                <a:spcPts val="2145"/>
              </a:lnSpc>
            </a:pPr>
            <a:r>
              <a:rPr lang="en-US" sz="1601" u="sng">
                <a:solidFill>
                  <a:srgbClr val="FAF2E9"/>
                </a:solidFill>
                <a:latin typeface="Arimo"/>
                <a:ea typeface="Arimo"/>
                <a:cs typeface="Arimo"/>
                <a:sym typeface="Arimo"/>
                <a:hlinkClick r:id="rId4" action="ppaction://hlinksldjump"/>
              </a:rPr>
              <a:t>07-08</a:t>
            </a:r>
          </a:p>
          <a:p>
            <a:pPr marL="0" lvl="0" indent="0" algn="l">
              <a:lnSpc>
                <a:spcPts val="2145"/>
              </a:lnSpc>
            </a:pPr>
            <a:r>
              <a:rPr lang="en-US" sz="1601" u="sng">
                <a:solidFill>
                  <a:srgbClr val="FAF2E9"/>
                </a:solidFill>
                <a:latin typeface="Arimo"/>
                <a:ea typeface="Arimo"/>
                <a:cs typeface="Arimo"/>
                <a:sym typeface="Arimo"/>
                <a:hlinkClick r:id="rId4" action="ppaction://hlinksldjump"/>
              </a:rPr>
              <a:t>Summer Calendar</a:t>
            </a:r>
          </a:p>
          <a:p>
            <a:pPr marL="0" lvl="0" indent="0" algn="l">
              <a:lnSpc>
                <a:spcPts val="1341"/>
              </a:lnSpc>
            </a:pPr>
            <a:endParaRPr lang="en-US" sz="1601" u="sng">
              <a:solidFill>
                <a:srgbClr val="FAF2E9"/>
              </a:solidFill>
              <a:latin typeface="Arimo"/>
              <a:ea typeface="Arimo"/>
              <a:cs typeface="Arimo"/>
              <a:sym typeface="Arimo"/>
              <a:hlinkClick r:id="rId4" action="ppaction://hlinksldjump"/>
            </a:endParaRPr>
          </a:p>
          <a:p>
            <a:pPr marL="0" lvl="0" indent="0" algn="l">
              <a:lnSpc>
                <a:spcPts val="2145"/>
              </a:lnSpc>
            </a:pPr>
            <a:r>
              <a:rPr lang="en-US" sz="1601" u="sng">
                <a:solidFill>
                  <a:srgbClr val="FAF2E9"/>
                </a:solidFill>
                <a:latin typeface="Arimo"/>
                <a:ea typeface="Arimo"/>
                <a:cs typeface="Arimo"/>
                <a:sym typeface="Arimo"/>
                <a:hlinkClick r:id="rId5" action="ppaction://hlinksldjump"/>
              </a:rPr>
              <a:t>09</a:t>
            </a:r>
          </a:p>
          <a:p>
            <a:pPr marL="0" lvl="0" indent="0" algn="l">
              <a:lnSpc>
                <a:spcPts val="2145"/>
              </a:lnSpc>
            </a:pPr>
            <a:r>
              <a:rPr lang="en-US" sz="1601" u="sng">
                <a:solidFill>
                  <a:srgbClr val="FAF2E9"/>
                </a:solidFill>
                <a:latin typeface="Arimo"/>
                <a:ea typeface="Arimo"/>
                <a:cs typeface="Arimo"/>
                <a:sym typeface="Arimo"/>
                <a:hlinkClick r:id="rId5" action="ppaction://hlinksldjump"/>
              </a:rPr>
              <a:t>Registration Information</a:t>
            </a:r>
          </a:p>
          <a:p>
            <a:pPr marL="0" lvl="0" indent="0" algn="l">
              <a:lnSpc>
                <a:spcPts val="1341"/>
              </a:lnSpc>
            </a:pPr>
            <a:endParaRPr lang="en-US" sz="1601" u="sng">
              <a:solidFill>
                <a:srgbClr val="FAF2E9"/>
              </a:solidFill>
              <a:latin typeface="Arimo"/>
              <a:ea typeface="Arimo"/>
              <a:cs typeface="Arimo"/>
              <a:sym typeface="Arimo"/>
              <a:hlinkClick r:id="rId5" action="ppaction://hlinksldjump"/>
            </a:endParaRPr>
          </a:p>
          <a:p>
            <a:pPr marL="0" lvl="0" indent="0" algn="l">
              <a:lnSpc>
                <a:spcPts val="2145"/>
              </a:lnSpc>
            </a:pPr>
            <a:r>
              <a:rPr lang="en-US" sz="1601" u="sng">
                <a:solidFill>
                  <a:srgbClr val="FAF2E9"/>
                </a:solidFill>
                <a:latin typeface="Arimo"/>
                <a:ea typeface="Arimo"/>
                <a:cs typeface="Arimo"/>
                <a:sym typeface="Arimo"/>
                <a:hlinkClick r:id="rId6" action="ppaction://hlinksldjump"/>
              </a:rPr>
              <a:t>10</a:t>
            </a:r>
          </a:p>
          <a:p>
            <a:pPr marL="0" lvl="0" indent="0" algn="l">
              <a:lnSpc>
                <a:spcPts val="2145"/>
              </a:lnSpc>
            </a:pPr>
            <a:r>
              <a:rPr lang="en-US" sz="1601" u="sng">
                <a:solidFill>
                  <a:srgbClr val="FAF2E9"/>
                </a:solidFill>
                <a:latin typeface="Arimo"/>
                <a:ea typeface="Arimo"/>
                <a:cs typeface="Arimo"/>
                <a:sym typeface="Arimo"/>
                <a:hlinkClick r:id="rId6" action="ppaction://hlinksldjump"/>
              </a:rPr>
              <a:t>Tuition, Housing, &amp; Fees</a:t>
            </a:r>
          </a:p>
          <a:p>
            <a:pPr marL="0" lvl="0" indent="0" algn="l">
              <a:lnSpc>
                <a:spcPts val="1341"/>
              </a:lnSpc>
            </a:pPr>
            <a:endParaRPr lang="en-US" sz="1601" u="sng">
              <a:solidFill>
                <a:srgbClr val="FAF2E9"/>
              </a:solidFill>
              <a:latin typeface="Arimo"/>
              <a:ea typeface="Arimo"/>
              <a:cs typeface="Arimo"/>
              <a:sym typeface="Arimo"/>
              <a:hlinkClick r:id="rId6" action="ppaction://hlinksldjump"/>
            </a:endParaRPr>
          </a:p>
          <a:p>
            <a:pPr marL="0" lvl="0" indent="0" algn="l">
              <a:lnSpc>
                <a:spcPts val="2145"/>
              </a:lnSpc>
            </a:pPr>
            <a:r>
              <a:rPr lang="en-US" sz="1601" u="sng">
                <a:solidFill>
                  <a:srgbClr val="FAF2E9"/>
                </a:solidFill>
                <a:latin typeface="Arimo"/>
                <a:ea typeface="Arimo"/>
                <a:cs typeface="Arimo"/>
                <a:sym typeface="Arimo"/>
                <a:hlinkClick r:id="rId7" action="ppaction://hlinksldjump"/>
              </a:rPr>
              <a:t>11</a:t>
            </a:r>
          </a:p>
          <a:p>
            <a:pPr marL="0" lvl="0" indent="0" algn="l">
              <a:lnSpc>
                <a:spcPts val="2145"/>
              </a:lnSpc>
            </a:pPr>
            <a:r>
              <a:rPr lang="en-US" sz="1601" u="sng">
                <a:solidFill>
                  <a:srgbClr val="FAF2E9"/>
                </a:solidFill>
                <a:latin typeface="Arimo"/>
                <a:ea typeface="Arimo"/>
                <a:cs typeface="Arimo"/>
                <a:sym typeface="Arimo"/>
                <a:hlinkClick r:id="rId7" action="ppaction://hlinksldjump"/>
              </a:rPr>
              <a:t>International Student Information</a:t>
            </a:r>
          </a:p>
          <a:p>
            <a:pPr marL="0" lvl="0" indent="0" algn="l">
              <a:lnSpc>
                <a:spcPts val="1341"/>
              </a:lnSpc>
            </a:pPr>
            <a:endParaRPr lang="en-US" sz="1601" u="sng">
              <a:solidFill>
                <a:srgbClr val="FAF2E9"/>
              </a:solidFill>
              <a:latin typeface="Arimo"/>
              <a:ea typeface="Arimo"/>
              <a:cs typeface="Arimo"/>
              <a:sym typeface="Arimo"/>
              <a:hlinkClick r:id="rId7" action="ppaction://hlinksldjump"/>
            </a:endParaRPr>
          </a:p>
          <a:p>
            <a:pPr marL="0" lvl="0" indent="0" algn="l">
              <a:lnSpc>
                <a:spcPts val="2145"/>
              </a:lnSpc>
            </a:pPr>
            <a:r>
              <a:rPr lang="en-US" sz="1601" u="sng">
                <a:solidFill>
                  <a:srgbClr val="FAF2E9"/>
                </a:solidFill>
                <a:latin typeface="Arimo"/>
                <a:ea typeface="Arimo"/>
                <a:cs typeface="Arimo"/>
                <a:sym typeface="Arimo"/>
                <a:hlinkClick r:id="rId8" action="ppaction://hlinksldjump"/>
              </a:rPr>
              <a:t>12-13</a:t>
            </a:r>
          </a:p>
          <a:p>
            <a:pPr marL="0" lvl="0" indent="0" algn="l">
              <a:lnSpc>
                <a:spcPts val="2145"/>
              </a:lnSpc>
            </a:pPr>
            <a:r>
              <a:rPr lang="en-US" sz="1601" u="sng">
                <a:solidFill>
                  <a:srgbClr val="FAF2E9"/>
                </a:solidFill>
                <a:latin typeface="Arimo"/>
                <a:ea typeface="Arimo"/>
                <a:cs typeface="Arimo"/>
                <a:sym typeface="Arimo"/>
                <a:hlinkClick r:id="rId8" action="ppaction://hlinksldjump"/>
              </a:rPr>
              <a:t>Academy Procedures</a:t>
            </a:r>
          </a:p>
          <a:p>
            <a:pPr marL="0" lvl="0" indent="0" algn="l">
              <a:lnSpc>
                <a:spcPts val="1341"/>
              </a:lnSpc>
            </a:pPr>
            <a:endParaRPr lang="en-US" sz="1601" u="sng">
              <a:solidFill>
                <a:srgbClr val="FAF2E9"/>
              </a:solidFill>
              <a:latin typeface="Arimo"/>
              <a:ea typeface="Arimo"/>
              <a:cs typeface="Arimo"/>
              <a:sym typeface="Arimo"/>
              <a:hlinkClick r:id="rId8" action="ppaction://hlinksldjump"/>
            </a:endParaRPr>
          </a:p>
          <a:p>
            <a:pPr marL="0" lvl="0" indent="0" algn="l">
              <a:lnSpc>
                <a:spcPts val="2145"/>
              </a:lnSpc>
            </a:pPr>
            <a:r>
              <a:rPr lang="en-US" sz="1601" u="sng">
                <a:solidFill>
                  <a:srgbClr val="FAF2E9"/>
                </a:solidFill>
                <a:latin typeface="Arimo"/>
                <a:ea typeface="Arimo"/>
                <a:cs typeface="Arimo"/>
                <a:sym typeface="Arimo"/>
                <a:hlinkClick r:id="rId9" action="ppaction://hlinksldjump"/>
              </a:rPr>
              <a:t>14</a:t>
            </a:r>
          </a:p>
          <a:p>
            <a:pPr marL="0" lvl="0" indent="0" algn="l">
              <a:lnSpc>
                <a:spcPts val="2145"/>
              </a:lnSpc>
            </a:pPr>
            <a:r>
              <a:rPr lang="en-US" sz="1601" u="sng">
                <a:solidFill>
                  <a:srgbClr val="FAF2E9"/>
                </a:solidFill>
                <a:latin typeface="Arimo"/>
                <a:ea typeface="Arimo"/>
                <a:cs typeface="Arimo"/>
                <a:sym typeface="Arimo"/>
                <a:hlinkClick r:id="rId9" action="ppaction://hlinksldjump"/>
              </a:rPr>
              <a:t>Health and Wellness</a:t>
            </a:r>
          </a:p>
          <a:p>
            <a:pPr marL="0" lvl="0" indent="0" algn="l">
              <a:lnSpc>
                <a:spcPts val="1341"/>
              </a:lnSpc>
            </a:pPr>
            <a:endParaRPr lang="en-US" sz="1601" u="sng">
              <a:solidFill>
                <a:srgbClr val="FAF2E9"/>
              </a:solidFill>
              <a:latin typeface="Arimo"/>
              <a:ea typeface="Arimo"/>
              <a:cs typeface="Arimo"/>
              <a:sym typeface="Arimo"/>
              <a:hlinkClick r:id="rId9" action="ppaction://hlinksldjump"/>
            </a:endParaRPr>
          </a:p>
          <a:p>
            <a:pPr marL="0" lvl="0" indent="0" algn="l">
              <a:lnSpc>
                <a:spcPts val="2145"/>
              </a:lnSpc>
            </a:pPr>
            <a:r>
              <a:rPr lang="en-US" sz="1601" u="sng">
                <a:solidFill>
                  <a:srgbClr val="FAF2E9"/>
                </a:solidFill>
                <a:latin typeface="Arimo"/>
                <a:ea typeface="Arimo"/>
                <a:cs typeface="Arimo"/>
                <a:sym typeface="Arimo"/>
                <a:hlinkClick r:id="rId10" action="ppaction://hlinksldjump"/>
              </a:rPr>
              <a:t>15</a:t>
            </a:r>
          </a:p>
          <a:p>
            <a:pPr marL="0" lvl="0" indent="0" algn="l">
              <a:lnSpc>
                <a:spcPts val="2145"/>
              </a:lnSpc>
            </a:pPr>
            <a:r>
              <a:rPr lang="en-US" sz="1601" u="sng">
                <a:solidFill>
                  <a:srgbClr val="FAF2E9"/>
                </a:solidFill>
                <a:latin typeface="Arimo"/>
                <a:ea typeface="Arimo"/>
                <a:cs typeface="Arimo"/>
                <a:sym typeface="Arimo"/>
                <a:hlinkClick r:id="rId10" action="ppaction://hlinksldjump"/>
              </a:rPr>
              <a:t>Injury Policy</a:t>
            </a:r>
          </a:p>
          <a:p>
            <a:pPr marL="0" lvl="0" indent="0" algn="l">
              <a:lnSpc>
                <a:spcPts val="1341"/>
              </a:lnSpc>
            </a:pPr>
            <a:endParaRPr lang="en-US" sz="1601" u="sng">
              <a:solidFill>
                <a:srgbClr val="FAF2E9"/>
              </a:solidFill>
              <a:latin typeface="Arimo"/>
              <a:ea typeface="Arimo"/>
              <a:cs typeface="Arimo"/>
              <a:sym typeface="Arimo"/>
              <a:hlinkClick r:id="rId10" action="ppaction://hlinksldjump"/>
            </a:endParaRPr>
          </a:p>
          <a:p>
            <a:pPr marL="0" lvl="0" indent="0" algn="l">
              <a:lnSpc>
                <a:spcPts val="2145"/>
              </a:lnSpc>
            </a:pPr>
            <a:r>
              <a:rPr lang="en-US" sz="1601" u="sng">
                <a:solidFill>
                  <a:srgbClr val="FAF2E9"/>
                </a:solidFill>
                <a:latin typeface="Arimo"/>
                <a:ea typeface="Arimo"/>
                <a:cs typeface="Arimo"/>
                <a:sym typeface="Arimo"/>
                <a:hlinkClick r:id="rId11" action="ppaction://hlinksldjump"/>
              </a:rPr>
              <a:t>16-17</a:t>
            </a:r>
          </a:p>
          <a:p>
            <a:pPr marL="0" lvl="0" indent="0" algn="l">
              <a:lnSpc>
                <a:spcPts val="2145"/>
              </a:lnSpc>
            </a:pPr>
            <a:r>
              <a:rPr lang="en-US" sz="1601" u="sng">
                <a:solidFill>
                  <a:srgbClr val="FAF2E9"/>
                </a:solidFill>
                <a:latin typeface="Arimo"/>
                <a:ea typeface="Arimo"/>
                <a:cs typeface="Arimo"/>
                <a:sym typeface="Arimo"/>
                <a:hlinkClick r:id="rId11" action="ppaction://hlinksldjump"/>
              </a:rPr>
              <a:t>Optional Additions</a:t>
            </a:r>
          </a:p>
          <a:p>
            <a:pPr marL="0" lvl="0" indent="0" algn="l">
              <a:lnSpc>
                <a:spcPts val="1341"/>
              </a:lnSpc>
            </a:pPr>
            <a:endParaRPr lang="en-US" sz="1601" u="sng">
              <a:solidFill>
                <a:srgbClr val="FAF2E9"/>
              </a:solidFill>
              <a:latin typeface="Arimo"/>
              <a:ea typeface="Arimo"/>
              <a:cs typeface="Arimo"/>
              <a:sym typeface="Arimo"/>
              <a:hlinkClick r:id="rId11" action="ppaction://hlinksldjump"/>
            </a:endParaRPr>
          </a:p>
          <a:p>
            <a:pPr marL="0" lvl="0" indent="0" algn="l">
              <a:lnSpc>
                <a:spcPts val="2145"/>
              </a:lnSpc>
            </a:pPr>
            <a:r>
              <a:rPr lang="en-US" sz="1601" u="sng">
                <a:solidFill>
                  <a:srgbClr val="FAF2E9"/>
                </a:solidFill>
                <a:latin typeface="Arimo"/>
                <a:ea typeface="Arimo"/>
                <a:cs typeface="Arimo"/>
                <a:sym typeface="Arimo"/>
                <a:hlinkClick r:id="rId12" action="ppaction://hlinksldjump"/>
              </a:rPr>
              <a:t>18-20</a:t>
            </a:r>
          </a:p>
          <a:p>
            <a:pPr marL="0" lvl="0" indent="0" algn="l">
              <a:lnSpc>
                <a:spcPts val="2145"/>
              </a:lnSpc>
            </a:pPr>
            <a:r>
              <a:rPr lang="en-US" sz="1601" u="sng">
                <a:solidFill>
                  <a:srgbClr val="FAF2E9"/>
                </a:solidFill>
                <a:latin typeface="Arimo"/>
                <a:ea typeface="Arimo"/>
                <a:cs typeface="Arimo"/>
                <a:sym typeface="Arimo"/>
                <a:hlinkClick r:id="rId12" action="ppaction://hlinksldjump"/>
              </a:rPr>
              <a:t>Class Attire</a:t>
            </a:r>
          </a:p>
          <a:p>
            <a:pPr marL="0" lvl="0" indent="0" algn="l">
              <a:lnSpc>
                <a:spcPts val="1341"/>
              </a:lnSpc>
            </a:pPr>
            <a:endParaRPr lang="en-US" sz="1601" u="sng">
              <a:solidFill>
                <a:srgbClr val="FAF2E9"/>
              </a:solidFill>
              <a:latin typeface="Arimo"/>
              <a:ea typeface="Arimo"/>
              <a:cs typeface="Arimo"/>
              <a:sym typeface="Arimo"/>
              <a:hlinkClick r:id="rId12" action="ppaction://hlinksldjump"/>
            </a:endParaRPr>
          </a:p>
          <a:p>
            <a:pPr marL="0" lvl="0" indent="0" algn="l">
              <a:lnSpc>
                <a:spcPts val="2145"/>
              </a:lnSpc>
            </a:pPr>
            <a:r>
              <a:rPr lang="en-US" sz="1601" u="sng">
                <a:solidFill>
                  <a:srgbClr val="FAF2E9"/>
                </a:solidFill>
                <a:latin typeface="Arimo"/>
                <a:ea typeface="Arimo"/>
                <a:cs typeface="Arimo"/>
                <a:sym typeface="Arimo"/>
                <a:hlinkClick r:id="rId13" action="ppaction://hlinksldjump"/>
              </a:rPr>
              <a:t>21</a:t>
            </a:r>
          </a:p>
          <a:p>
            <a:pPr marL="0" lvl="0" indent="0" algn="l">
              <a:lnSpc>
                <a:spcPts val="2145"/>
              </a:lnSpc>
            </a:pPr>
            <a:r>
              <a:rPr lang="en-US" sz="1601" u="sng">
                <a:solidFill>
                  <a:srgbClr val="FAF2E9"/>
                </a:solidFill>
                <a:latin typeface="Arimo"/>
                <a:ea typeface="Arimo"/>
                <a:cs typeface="Arimo"/>
                <a:sym typeface="Arimo"/>
                <a:hlinkClick r:id="rId13" action="ppaction://hlinksldjump"/>
              </a:rPr>
              <a:t>Performances &amp; Observations</a:t>
            </a:r>
          </a:p>
          <a:p>
            <a:pPr marL="0" lvl="0" indent="0" algn="l">
              <a:lnSpc>
                <a:spcPts val="1341"/>
              </a:lnSpc>
            </a:pPr>
            <a:endParaRPr lang="en-US" sz="1601" u="sng">
              <a:solidFill>
                <a:srgbClr val="FAF2E9"/>
              </a:solidFill>
              <a:latin typeface="Arimo"/>
              <a:ea typeface="Arimo"/>
              <a:cs typeface="Arimo"/>
              <a:sym typeface="Arimo"/>
              <a:hlinkClick r:id="rId13" action="ppaction://hlinksldjump"/>
            </a:endParaRPr>
          </a:p>
          <a:p>
            <a:pPr marL="0" lvl="0" indent="0" algn="l">
              <a:lnSpc>
                <a:spcPts val="2145"/>
              </a:lnSpc>
            </a:pPr>
            <a:r>
              <a:rPr lang="en-US" sz="1601" u="sng">
                <a:solidFill>
                  <a:srgbClr val="FAF2E9"/>
                </a:solidFill>
                <a:latin typeface="Arimo"/>
                <a:ea typeface="Arimo"/>
                <a:cs typeface="Arimo"/>
                <a:sym typeface="Arimo"/>
                <a:hlinkClick r:id="rId14" action="ppaction://hlinksldjump"/>
              </a:rPr>
              <a:t>22-26</a:t>
            </a:r>
          </a:p>
          <a:p>
            <a:pPr marL="0" lvl="0" indent="0" algn="l">
              <a:lnSpc>
                <a:spcPts val="2145"/>
              </a:lnSpc>
            </a:pPr>
            <a:r>
              <a:rPr lang="en-US" sz="1601" u="sng">
                <a:solidFill>
                  <a:srgbClr val="FAF2E9"/>
                </a:solidFill>
                <a:latin typeface="Arimo"/>
                <a:ea typeface="Arimo"/>
                <a:cs typeface="Arimo"/>
                <a:sym typeface="Arimo"/>
                <a:hlinkClick r:id="rId14" action="ppaction://hlinksldjump"/>
              </a:rPr>
              <a:t>Housing Information</a:t>
            </a:r>
          </a:p>
          <a:p>
            <a:pPr marL="0" lvl="0" indent="0" algn="l">
              <a:lnSpc>
                <a:spcPts val="1207"/>
              </a:lnSpc>
            </a:pPr>
            <a:endParaRPr lang="en-US" sz="1601" u="sng">
              <a:solidFill>
                <a:srgbClr val="FAF2E9"/>
              </a:solidFill>
              <a:latin typeface="Arimo"/>
              <a:ea typeface="Arimo"/>
              <a:cs typeface="Arimo"/>
              <a:sym typeface="Arimo"/>
              <a:hlinkClick r:id="rId14" action="ppaction://hlinksldjump"/>
            </a:endParaRPr>
          </a:p>
          <a:p>
            <a:pPr marL="0" lvl="0" indent="0" algn="l">
              <a:lnSpc>
                <a:spcPts val="2145"/>
              </a:lnSpc>
            </a:pPr>
            <a:r>
              <a:rPr lang="en-US" sz="1601" u="sng">
                <a:solidFill>
                  <a:srgbClr val="FAF2E9"/>
                </a:solidFill>
                <a:latin typeface="Arimo"/>
                <a:ea typeface="Arimo"/>
                <a:cs typeface="Arimo"/>
                <a:sym typeface="Arimo"/>
                <a:hlinkClick r:id="rId15" action="ppaction://hlinksldjump"/>
              </a:rPr>
              <a:t>27</a:t>
            </a:r>
          </a:p>
          <a:p>
            <a:pPr marL="0" lvl="0" indent="0" algn="l">
              <a:lnSpc>
                <a:spcPts val="2145"/>
              </a:lnSpc>
            </a:pPr>
            <a:r>
              <a:rPr lang="en-US" sz="1601" u="sng">
                <a:solidFill>
                  <a:srgbClr val="FAF2E9"/>
                </a:solidFill>
                <a:latin typeface="Arimo"/>
                <a:ea typeface="Arimo"/>
                <a:cs typeface="Arimo"/>
                <a:sym typeface="Arimo"/>
                <a:hlinkClick r:id="rId15" action="ppaction://hlinksldjump"/>
              </a:rPr>
              <a:t>Hurricane Evacuation Plan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372938" y="5347575"/>
            <a:ext cx="2814124" cy="6048000"/>
            <a:chOff x="0" y="0"/>
            <a:chExt cx="1334317" cy="2867659"/>
          </a:xfrm>
        </p:grpSpPr>
        <p:sp>
          <p:nvSpPr>
            <p:cNvPr id="3" name="Freeform 3"/>
            <p:cNvSpPr/>
            <p:nvPr/>
          </p:nvSpPr>
          <p:spPr>
            <a:xfrm>
              <a:off x="0" y="0"/>
              <a:ext cx="1334317" cy="2867658"/>
            </a:xfrm>
            <a:custGeom>
              <a:avLst/>
              <a:gdLst/>
              <a:ahLst/>
              <a:cxnLst/>
              <a:rect l="l" t="t" r="r" b="b"/>
              <a:pathLst>
                <a:path w="1334317" h="2867658">
                  <a:moveTo>
                    <a:pt x="0" y="0"/>
                  </a:moveTo>
                  <a:lnTo>
                    <a:pt x="1334317" y="0"/>
                  </a:lnTo>
                  <a:lnTo>
                    <a:pt x="1334317" y="2867658"/>
                  </a:lnTo>
                  <a:lnTo>
                    <a:pt x="0" y="2867658"/>
                  </a:lnTo>
                  <a:close/>
                </a:path>
              </a:pathLst>
            </a:custGeom>
            <a:solidFill>
              <a:srgbClr val="ADA5A2"/>
            </a:solidFill>
          </p:spPr>
          <p:txBody>
            <a:bodyPr/>
            <a:lstStyle/>
            <a:p>
              <a:endParaRPr lang="en-US"/>
            </a:p>
          </p:txBody>
        </p:sp>
      </p:grpSp>
      <p:sp>
        <p:nvSpPr>
          <p:cNvPr id="4" name="TextBox 4"/>
          <p:cNvSpPr txBox="1"/>
          <p:nvPr/>
        </p:nvSpPr>
        <p:spPr>
          <a:xfrm>
            <a:off x="1136835" y="2183213"/>
            <a:ext cx="5286331" cy="4198620"/>
          </a:xfrm>
          <a:prstGeom prst="rect">
            <a:avLst/>
          </a:prstGeom>
        </p:spPr>
        <p:txBody>
          <a:bodyPr lIns="0" tIns="0" rIns="0" bIns="0" rtlCol="0" anchor="t">
            <a:spAutoFit/>
          </a:bodyPr>
          <a:lstStyle/>
          <a:p>
            <a:pPr marL="0" lvl="0" indent="0" algn="l">
              <a:lnSpc>
                <a:spcPts val="1679"/>
              </a:lnSpc>
            </a:pPr>
            <a:r>
              <a:rPr lang="en-US" sz="1199">
                <a:solidFill>
                  <a:srgbClr val="000000"/>
                </a:solidFill>
                <a:latin typeface="Arimo"/>
                <a:ea typeface="Arimo"/>
                <a:cs typeface="Arimo"/>
                <a:sym typeface="Arimo"/>
              </a:rPr>
              <a:t>To inspire a lasting love and appreciation for dance through artistic excellence, exciting performances, innovative choreography, and superb educational programs.</a:t>
            </a:r>
          </a:p>
          <a:p>
            <a:pPr marL="0" lvl="0" indent="0" algn="l">
              <a:lnSpc>
                <a:spcPts val="1679"/>
              </a:lnSpc>
            </a:pPr>
            <a:endParaRPr lang="en-US" sz="1199">
              <a:solidFill>
                <a:srgbClr val="000000"/>
              </a:solidFill>
              <a:latin typeface="Arimo"/>
              <a:ea typeface="Arimo"/>
              <a:cs typeface="Arimo"/>
              <a:sym typeface="Arimo"/>
            </a:endParaRPr>
          </a:p>
          <a:p>
            <a:pPr marL="0" lvl="0" indent="0" algn="l">
              <a:lnSpc>
                <a:spcPts val="1679"/>
              </a:lnSpc>
            </a:pPr>
            <a:r>
              <a:rPr lang="en-US" sz="1199">
                <a:solidFill>
                  <a:srgbClr val="000000"/>
                </a:solidFill>
                <a:latin typeface="Arimo"/>
                <a:ea typeface="Arimo"/>
                <a:cs typeface="Arimo"/>
                <a:sym typeface="Arimo"/>
              </a:rPr>
              <a:t>In furtherance of our mission, we are committed to maintaining and improving our status as:</a:t>
            </a:r>
          </a:p>
          <a:p>
            <a:pPr marL="259078" lvl="1" indent="-129539" algn="l">
              <a:lnSpc>
                <a:spcPts val="1679"/>
              </a:lnSpc>
              <a:buFont typeface="Arial"/>
              <a:buChar char="•"/>
            </a:pPr>
            <a:r>
              <a:rPr lang="en-US" sz="1199">
                <a:solidFill>
                  <a:srgbClr val="000000"/>
                </a:solidFill>
                <a:latin typeface="Arimo"/>
                <a:ea typeface="Arimo"/>
                <a:cs typeface="Arimo"/>
                <a:sym typeface="Arimo"/>
              </a:rPr>
              <a:t>A </a:t>
            </a:r>
            <a:r>
              <a:rPr lang="en-US" sz="1199" b="1">
                <a:solidFill>
                  <a:srgbClr val="000000"/>
                </a:solidFill>
                <a:latin typeface="Arimo Bold"/>
                <a:ea typeface="Arimo Bold"/>
                <a:cs typeface="Arimo Bold"/>
                <a:sym typeface="Arimo Bold"/>
              </a:rPr>
              <a:t>classically trained company</a:t>
            </a:r>
            <a:r>
              <a:rPr lang="en-US" sz="1199">
                <a:solidFill>
                  <a:srgbClr val="000000"/>
                </a:solidFill>
                <a:latin typeface="Arimo"/>
                <a:ea typeface="Arimo"/>
                <a:cs typeface="Arimo"/>
                <a:sym typeface="Arimo"/>
              </a:rPr>
              <a:t> with a </a:t>
            </a:r>
            <a:r>
              <a:rPr lang="en-US" sz="1199" b="1">
                <a:solidFill>
                  <a:srgbClr val="000000"/>
                </a:solidFill>
                <a:latin typeface="Arimo Bold"/>
                <a:ea typeface="Arimo Bold"/>
                <a:cs typeface="Arimo Bold"/>
                <a:sym typeface="Arimo Bold"/>
              </a:rPr>
              <a:t>diverse repertory</a:t>
            </a:r>
            <a:r>
              <a:rPr lang="en-US" sz="1199">
                <a:solidFill>
                  <a:srgbClr val="000000"/>
                </a:solidFill>
                <a:latin typeface="Arimo"/>
                <a:ea typeface="Arimo"/>
                <a:cs typeface="Arimo"/>
                <a:sym typeface="Arimo"/>
              </a:rPr>
              <a:t> whose range includes the classics as well as contemporary works.</a:t>
            </a:r>
          </a:p>
          <a:p>
            <a:pPr marL="259078" lvl="1" indent="-129539" algn="l">
              <a:lnSpc>
                <a:spcPts val="1679"/>
              </a:lnSpc>
              <a:buFont typeface="Arial"/>
              <a:buChar char="•"/>
            </a:pPr>
            <a:r>
              <a:rPr lang="en-US" sz="1199">
                <a:solidFill>
                  <a:srgbClr val="000000"/>
                </a:solidFill>
                <a:latin typeface="Arimo"/>
                <a:ea typeface="Arimo"/>
                <a:cs typeface="Arimo"/>
                <a:sym typeface="Arimo"/>
              </a:rPr>
              <a:t>A company that </a:t>
            </a:r>
            <a:r>
              <a:rPr lang="en-US" sz="1199" b="1">
                <a:solidFill>
                  <a:srgbClr val="000000"/>
                </a:solidFill>
                <a:latin typeface="Arimo Bold"/>
                <a:ea typeface="Arimo Bold"/>
                <a:cs typeface="Arimo Bold"/>
                <a:sym typeface="Arimo Bold"/>
              </a:rPr>
              <a:t>attracts the world's best dancers and choreographers</a:t>
            </a:r>
            <a:r>
              <a:rPr lang="en-US" sz="1199">
                <a:solidFill>
                  <a:srgbClr val="000000"/>
                </a:solidFill>
                <a:latin typeface="Arimo"/>
                <a:ea typeface="Arimo"/>
                <a:cs typeface="Arimo"/>
                <a:sym typeface="Arimo"/>
              </a:rPr>
              <a:t> and provides them with an </a:t>
            </a:r>
            <a:r>
              <a:rPr lang="en-US" sz="1199" b="1">
                <a:solidFill>
                  <a:srgbClr val="000000"/>
                </a:solidFill>
                <a:latin typeface="Arimo Bold"/>
                <a:ea typeface="Arimo Bold"/>
                <a:cs typeface="Arimo Bold"/>
                <a:sym typeface="Arimo Bold"/>
              </a:rPr>
              <a:t>environment where they can thrive</a:t>
            </a:r>
            <a:r>
              <a:rPr lang="en-US" sz="1199">
                <a:solidFill>
                  <a:srgbClr val="000000"/>
                </a:solidFill>
                <a:latin typeface="Arimo"/>
                <a:ea typeface="Arimo"/>
                <a:cs typeface="Arimo"/>
                <a:sym typeface="Arimo"/>
              </a:rPr>
              <a:t> and further develop this art form.</a:t>
            </a:r>
          </a:p>
          <a:p>
            <a:pPr marL="259078" lvl="1" indent="-129539" algn="l">
              <a:lnSpc>
                <a:spcPts val="1679"/>
              </a:lnSpc>
              <a:buFont typeface="Arial"/>
              <a:buChar char="•"/>
            </a:pPr>
            <a:r>
              <a:rPr lang="en-US" sz="1199">
                <a:solidFill>
                  <a:srgbClr val="000000"/>
                </a:solidFill>
                <a:latin typeface="Arimo"/>
                <a:ea typeface="Arimo"/>
                <a:cs typeface="Arimo"/>
                <a:sym typeface="Arimo"/>
              </a:rPr>
              <a:t>An </a:t>
            </a:r>
            <a:r>
              <a:rPr lang="en-US" sz="1199" b="1">
                <a:solidFill>
                  <a:srgbClr val="000000"/>
                </a:solidFill>
                <a:latin typeface="Arimo Bold"/>
                <a:ea typeface="Arimo Bold"/>
                <a:cs typeface="Arimo Bold"/>
                <a:sym typeface="Arimo Bold"/>
              </a:rPr>
              <a:t>international company</a:t>
            </a:r>
            <a:r>
              <a:rPr lang="en-US" sz="1199">
                <a:solidFill>
                  <a:srgbClr val="000000"/>
                </a:solidFill>
                <a:latin typeface="Arimo"/>
                <a:ea typeface="Arimo"/>
                <a:cs typeface="Arimo"/>
                <a:sym typeface="Arimo"/>
              </a:rPr>
              <a:t> that is accessible to broad and growing local, national, and international audiences.</a:t>
            </a:r>
          </a:p>
          <a:p>
            <a:pPr marL="259078" lvl="1" indent="-129539" algn="l">
              <a:lnSpc>
                <a:spcPts val="1679"/>
              </a:lnSpc>
              <a:buFont typeface="Arial"/>
              <a:buChar char="•"/>
            </a:pPr>
            <a:r>
              <a:rPr lang="en-US" sz="1199">
                <a:solidFill>
                  <a:srgbClr val="000000"/>
                </a:solidFill>
                <a:latin typeface="Arimo"/>
                <a:ea typeface="Arimo"/>
                <a:cs typeface="Arimo"/>
                <a:sym typeface="Arimo"/>
              </a:rPr>
              <a:t>A company with a </a:t>
            </a:r>
            <a:r>
              <a:rPr lang="en-US" sz="1199" b="1">
                <a:solidFill>
                  <a:srgbClr val="000000"/>
                </a:solidFill>
                <a:latin typeface="Arimo Bold"/>
                <a:ea typeface="Arimo Bold"/>
                <a:cs typeface="Arimo Bold"/>
                <a:sym typeface="Arimo Bold"/>
              </a:rPr>
              <a:t>world-class Academy</a:t>
            </a:r>
            <a:r>
              <a:rPr lang="en-US" sz="1199">
                <a:solidFill>
                  <a:srgbClr val="000000"/>
                </a:solidFill>
                <a:latin typeface="Arimo"/>
                <a:ea typeface="Arimo"/>
                <a:cs typeface="Arimo"/>
                <a:sym typeface="Arimo"/>
              </a:rPr>
              <a:t> that provides first rate instruction for dancers.</a:t>
            </a:r>
          </a:p>
          <a:p>
            <a:pPr marL="259078" lvl="1" indent="-129539" algn="l">
              <a:lnSpc>
                <a:spcPts val="1679"/>
              </a:lnSpc>
              <a:buFont typeface="Arial"/>
              <a:buChar char="•"/>
            </a:pPr>
            <a:r>
              <a:rPr lang="en-US" sz="1199">
                <a:solidFill>
                  <a:srgbClr val="000000"/>
                </a:solidFill>
                <a:latin typeface="Arimo"/>
                <a:ea typeface="Arimo"/>
                <a:cs typeface="Arimo"/>
                <a:sym typeface="Arimo"/>
              </a:rPr>
              <a:t>A company that offers </a:t>
            </a:r>
            <a:r>
              <a:rPr lang="en-US" sz="1199" b="1">
                <a:solidFill>
                  <a:srgbClr val="000000"/>
                </a:solidFill>
                <a:latin typeface="Arimo Bold"/>
                <a:ea typeface="Arimo Bold"/>
                <a:cs typeface="Arimo Bold"/>
                <a:sym typeface="Arimo Bold"/>
              </a:rPr>
              <a:t>high-quality dance educational programming</a:t>
            </a:r>
            <a:r>
              <a:rPr lang="en-US" sz="1199">
                <a:solidFill>
                  <a:srgbClr val="000000"/>
                </a:solidFill>
                <a:latin typeface="Arimo"/>
                <a:ea typeface="Arimo"/>
                <a:cs typeface="Arimo"/>
                <a:sym typeface="Arimo"/>
              </a:rPr>
              <a:t> prioritizing historically underserved communities in Houston and the surrounding area.</a:t>
            </a:r>
          </a:p>
          <a:p>
            <a:pPr marL="259078" lvl="1" indent="-129539" algn="l">
              <a:lnSpc>
                <a:spcPts val="1679"/>
              </a:lnSpc>
              <a:buFont typeface="Arial"/>
              <a:buChar char="•"/>
            </a:pPr>
            <a:r>
              <a:rPr lang="en-US" sz="1199">
                <a:solidFill>
                  <a:srgbClr val="000000"/>
                </a:solidFill>
                <a:latin typeface="Arimo"/>
                <a:ea typeface="Arimo"/>
                <a:cs typeface="Arimo"/>
                <a:sym typeface="Arimo"/>
              </a:rPr>
              <a:t>A company with </a:t>
            </a:r>
            <a:r>
              <a:rPr lang="en-US" sz="1199" b="1">
                <a:solidFill>
                  <a:srgbClr val="000000"/>
                </a:solidFill>
                <a:latin typeface="Arimo Bold"/>
                <a:ea typeface="Arimo Bold"/>
                <a:cs typeface="Arimo Bold"/>
                <a:sym typeface="Arimo Bold"/>
              </a:rPr>
              <a:t>state-of-the-art</a:t>
            </a:r>
            <a:r>
              <a:rPr lang="en-US" sz="1199">
                <a:solidFill>
                  <a:srgbClr val="000000"/>
                </a:solidFill>
                <a:latin typeface="Arimo"/>
                <a:ea typeface="Arimo"/>
                <a:cs typeface="Arimo"/>
                <a:sym typeface="Arimo"/>
              </a:rPr>
              <a:t> facilities for performances, rehearsals, and ongoing operations.</a:t>
            </a:r>
          </a:p>
        </p:txBody>
      </p:sp>
      <p:sp>
        <p:nvSpPr>
          <p:cNvPr id="5" name="TextBox 5"/>
          <p:cNvSpPr txBox="1"/>
          <p:nvPr/>
        </p:nvSpPr>
        <p:spPr>
          <a:xfrm>
            <a:off x="910055" y="7378435"/>
            <a:ext cx="5739890" cy="1938655"/>
          </a:xfrm>
          <a:prstGeom prst="rect">
            <a:avLst/>
          </a:prstGeom>
        </p:spPr>
        <p:txBody>
          <a:bodyPr lIns="0" tIns="0" rIns="0" bIns="0" rtlCol="0" anchor="t">
            <a:spAutoFit/>
          </a:bodyPr>
          <a:lstStyle/>
          <a:p>
            <a:pPr marL="0" lvl="0" indent="0" algn="l">
              <a:lnSpc>
                <a:spcPts val="1959"/>
              </a:lnSpc>
            </a:pPr>
            <a:r>
              <a:rPr lang="en-US" sz="1399" b="1">
                <a:solidFill>
                  <a:srgbClr val="41395F"/>
                </a:solidFill>
                <a:latin typeface="Arimo Bold"/>
                <a:ea typeface="Arimo Bold"/>
                <a:cs typeface="Arimo Bold"/>
                <a:sym typeface="Arimo Bold"/>
              </a:rPr>
              <a:t>Inclusion, Diversity, Equity and Access Statement</a:t>
            </a:r>
          </a:p>
          <a:p>
            <a:pPr marL="0" lvl="0" indent="0" algn="l">
              <a:lnSpc>
                <a:spcPts val="1679"/>
              </a:lnSpc>
            </a:pPr>
            <a:endParaRPr lang="en-US" sz="1399" b="1">
              <a:solidFill>
                <a:srgbClr val="41395F"/>
              </a:solidFill>
              <a:latin typeface="Arimo Bold"/>
              <a:ea typeface="Arimo Bold"/>
              <a:cs typeface="Arimo Bold"/>
              <a:sym typeface="Arimo Bold"/>
            </a:endParaRPr>
          </a:p>
          <a:p>
            <a:pPr marL="0" lvl="0" indent="0" algn="l">
              <a:lnSpc>
                <a:spcPts val="1679"/>
              </a:lnSpc>
            </a:pPr>
            <a:r>
              <a:rPr lang="en-US" sz="1200">
                <a:solidFill>
                  <a:srgbClr val="41395F"/>
                </a:solidFill>
                <a:latin typeface="Arimo"/>
                <a:ea typeface="Arimo"/>
                <a:cs typeface="Arimo"/>
                <a:sym typeface="Arimo"/>
              </a:rPr>
              <a:t>Houston Ballet is dedicated to creating meaningful change by cultivating a space that honors what is unique in all of us. Inclusion, Diversity, Equity, and Access (IDEA) are instrumental in the fulfillment of our mission and values. We recognize our responsibility to be an inclusive and open organization for students, artists, staff, trustees, and volunteers of all backgrounds. </a:t>
            </a:r>
          </a:p>
          <a:p>
            <a:pPr marL="0" lvl="0" indent="0" algn="l">
              <a:lnSpc>
                <a:spcPts val="1679"/>
              </a:lnSpc>
            </a:pPr>
            <a:endParaRPr lang="en-US" sz="1200">
              <a:solidFill>
                <a:srgbClr val="41395F"/>
              </a:solidFill>
              <a:latin typeface="Arimo"/>
              <a:ea typeface="Arimo"/>
              <a:cs typeface="Arimo"/>
              <a:sym typeface="Arimo"/>
            </a:endParaRPr>
          </a:p>
          <a:p>
            <a:pPr marL="0" lvl="0" indent="0" algn="l">
              <a:lnSpc>
                <a:spcPts val="1679"/>
              </a:lnSpc>
            </a:pPr>
            <a:r>
              <a:rPr lang="en-US" sz="1200">
                <a:solidFill>
                  <a:srgbClr val="41395F"/>
                </a:solidFill>
                <a:latin typeface="Arimo"/>
                <a:ea typeface="Arimo"/>
                <a:cs typeface="Arimo"/>
                <a:sym typeface="Arimo"/>
              </a:rPr>
              <a:t>Join us, together we are Houston Ballet. </a:t>
            </a:r>
          </a:p>
        </p:txBody>
      </p:sp>
      <p:sp>
        <p:nvSpPr>
          <p:cNvPr id="6" name="TextBox 6"/>
          <p:cNvSpPr txBox="1"/>
          <p:nvPr/>
        </p:nvSpPr>
        <p:spPr>
          <a:xfrm>
            <a:off x="756000" y="822675"/>
            <a:ext cx="6048000" cy="1128395"/>
          </a:xfrm>
          <a:prstGeom prst="rect">
            <a:avLst/>
          </a:prstGeom>
        </p:spPr>
        <p:txBody>
          <a:bodyPr lIns="0" tIns="0" rIns="0" bIns="0" rtlCol="0" anchor="t">
            <a:spAutoFit/>
          </a:bodyPr>
          <a:lstStyle/>
          <a:p>
            <a:pPr marL="0" lvl="0" indent="0" algn="ctr">
              <a:lnSpc>
                <a:spcPts val="4299"/>
              </a:lnSpc>
            </a:pPr>
            <a:r>
              <a:rPr lang="en-US" sz="4299" b="1">
                <a:solidFill>
                  <a:srgbClr val="41395F"/>
                </a:solidFill>
                <a:latin typeface="Arimo Bold"/>
                <a:ea typeface="Arimo Bold"/>
                <a:cs typeface="Arimo Bold"/>
                <a:sym typeface="Arimo Bold"/>
              </a:rPr>
              <a:t>HOUSTON BALLET MISSION STATEMENT</a:t>
            </a:r>
          </a:p>
        </p:txBody>
      </p:sp>
      <p:sp>
        <p:nvSpPr>
          <p:cNvPr id="7" name="Freeform 7"/>
          <p:cNvSpPr/>
          <p:nvPr/>
        </p:nvSpPr>
        <p:spPr>
          <a:xfrm>
            <a:off x="-3036236" y="3250047"/>
            <a:ext cx="4383548" cy="2717800"/>
          </a:xfrm>
          <a:custGeom>
            <a:avLst/>
            <a:gdLst/>
            <a:ahLst/>
            <a:cxnLst/>
            <a:rect l="l" t="t" r="r" b="b"/>
            <a:pathLst>
              <a:path w="4383548" h="2717800">
                <a:moveTo>
                  <a:pt x="0" y="0"/>
                </a:moveTo>
                <a:lnTo>
                  <a:pt x="4383548" y="0"/>
                </a:lnTo>
                <a:lnTo>
                  <a:pt x="4383548" y="2717800"/>
                </a:lnTo>
                <a:lnTo>
                  <a:pt x="0" y="2717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p:cNvSpPr/>
          <p:nvPr/>
        </p:nvSpPr>
        <p:spPr>
          <a:xfrm>
            <a:off x="5976864" y="9411894"/>
            <a:ext cx="673081" cy="222729"/>
          </a:xfrm>
          <a:custGeom>
            <a:avLst/>
            <a:gdLst/>
            <a:ahLst/>
            <a:cxnLst/>
            <a:rect l="l" t="t" r="r" b="b"/>
            <a:pathLst>
              <a:path w="673081" h="222729">
                <a:moveTo>
                  <a:pt x="0" y="0"/>
                </a:moveTo>
                <a:lnTo>
                  <a:pt x="673081" y="0"/>
                </a:lnTo>
                <a:lnTo>
                  <a:pt x="673081" y="222728"/>
                </a:lnTo>
                <a:lnTo>
                  <a:pt x="0" y="2227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822675"/>
            <a:ext cx="6019306" cy="539750"/>
          </a:xfrm>
          <a:prstGeom prst="rect">
            <a:avLst/>
          </a:prstGeom>
        </p:spPr>
        <p:txBody>
          <a:bodyPr lIns="0" tIns="0" rIns="0" bIns="0" rtlCol="0" anchor="t">
            <a:spAutoFit/>
          </a:bodyPr>
          <a:lstStyle/>
          <a:p>
            <a:pPr marL="0" lvl="0" indent="0" algn="ctr">
              <a:lnSpc>
                <a:spcPts val="3999"/>
              </a:lnSpc>
            </a:pPr>
            <a:r>
              <a:rPr lang="en-US" sz="3999" b="1" u="none">
                <a:solidFill>
                  <a:srgbClr val="41395F"/>
                </a:solidFill>
                <a:latin typeface="Arimo Bold"/>
                <a:ea typeface="Arimo Bold"/>
                <a:cs typeface="Arimo Bold"/>
                <a:sym typeface="Arimo Bold"/>
              </a:rPr>
              <a:t>MEET THE ACADEMY</a:t>
            </a:r>
          </a:p>
        </p:txBody>
      </p:sp>
      <p:grpSp>
        <p:nvGrpSpPr>
          <p:cNvPr id="3" name="Group 3"/>
          <p:cNvGrpSpPr/>
          <p:nvPr/>
        </p:nvGrpSpPr>
        <p:grpSpPr>
          <a:xfrm>
            <a:off x="388623" y="2098482"/>
            <a:ext cx="6857746" cy="7475600"/>
            <a:chOff x="0" y="0"/>
            <a:chExt cx="9143662" cy="9967466"/>
          </a:xfrm>
        </p:grpSpPr>
        <p:sp>
          <p:nvSpPr>
            <p:cNvPr id="4" name="Freeform 4"/>
            <p:cNvSpPr/>
            <p:nvPr/>
          </p:nvSpPr>
          <p:spPr>
            <a:xfrm>
              <a:off x="0" y="0"/>
              <a:ext cx="1961520" cy="2451899"/>
            </a:xfrm>
            <a:custGeom>
              <a:avLst/>
              <a:gdLst/>
              <a:ahLst/>
              <a:cxnLst/>
              <a:rect l="l" t="t" r="r" b="b"/>
              <a:pathLst>
                <a:path w="1961520" h="2451899">
                  <a:moveTo>
                    <a:pt x="0" y="0"/>
                  </a:moveTo>
                  <a:lnTo>
                    <a:pt x="1961520" y="0"/>
                  </a:lnTo>
                  <a:lnTo>
                    <a:pt x="1961520" y="2451899"/>
                  </a:lnTo>
                  <a:lnTo>
                    <a:pt x="0" y="2451899"/>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12770" y="2482952"/>
              <a:ext cx="1962949" cy="723969"/>
            </a:xfrm>
            <a:prstGeom prst="rect">
              <a:avLst/>
            </a:prstGeom>
          </p:spPr>
          <p:txBody>
            <a:bodyPr lIns="0" tIns="0" rIns="0" bIns="0" rtlCol="0" anchor="t">
              <a:spAutoFit/>
            </a:bodyPr>
            <a:lstStyle/>
            <a:p>
              <a:pPr algn="l">
                <a:lnSpc>
                  <a:spcPts val="1119"/>
                </a:lnSpc>
              </a:pPr>
              <a:r>
                <a:rPr lang="en-US" sz="799" b="1" u="sng">
                  <a:solidFill>
                    <a:srgbClr val="000000">
                      <a:alpha val="84706"/>
                    </a:srgbClr>
                  </a:solidFill>
                  <a:latin typeface="Arimo Bold"/>
                  <a:ea typeface="Arimo Bold"/>
                  <a:cs typeface="Arimo Bold"/>
                  <a:sym typeface="Arimo Bold"/>
                  <a:hlinkClick r:id="rId3" tooltip="https://www.houstonballet.org/explore/artistic-staff/stanton-welch/"/>
                </a:rPr>
                <a:t>Stanton Welch</a:t>
              </a:r>
            </a:p>
            <a:p>
              <a:pPr algn="l">
                <a:lnSpc>
                  <a:spcPts val="1119"/>
                </a:lnSpc>
              </a:pPr>
              <a:r>
                <a:rPr lang="en-US" sz="799">
                  <a:solidFill>
                    <a:srgbClr val="000000">
                      <a:alpha val="84706"/>
                    </a:srgbClr>
                  </a:solidFill>
                  <a:latin typeface="Arimo"/>
                  <a:ea typeface="Arimo"/>
                  <a:cs typeface="Arimo"/>
                  <a:sym typeface="Arimo"/>
                </a:rPr>
                <a:t>Artistic Director,</a:t>
              </a:r>
            </a:p>
            <a:p>
              <a:pPr marL="0" lvl="0" indent="0" algn="l">
                <a:lnSpc>
                  <a:spcPts val="1119"/>
                </a:lnSpc>
                <a:spcBef>
                  <a:spcPct val="0"/>
                </a:spcBef>
              </a:pPr>
              <a:r>
                <a:rPr lang="en-US" sz="799">
                  <a:solidFill>
                    <a:srgbClr val="000000">
                      <a:alpha val="84706"/>
                    </a:srgbClr>
                  </a:solidFill>
                  <a:latin typeface="Arimo"/>
                  <a:ea typeface="Arimo"/>
                  <a:cs typeface="Arimo"/>
                  <a:sym typeface="Arimo"/>
                </a:rPr>
                <a:t>Member of the Order of Australia</a:t>
              </a:r>
            </a:p>
          </p:txBody>
        </p:sp>
        <p:sp>
          <p:nvSpPr>
            <p:cNvPr id="6" name="Freeform 6"/>
            <p:cNvSpPr/>
            <p:nvPr/>
          </p:nvSpPr>
          <p:spPr>
            <a:xfrm>
              <a:off x="7033609" y="0"/>
              <a:ext cx="1933999" cy="2417499"/>
            </a:xfrm>
            <a:custGeom>
              <a:avLst/>
              <a:gdLst/>
              <a:ahLst/>
              <a:cxnLst/>
              <a:rect l="l" t="t" r="r" b="b"/>
              <a:pathLst>
                <a:path w="1933999" h="2417499">
                  <a:moveTo>
                    <a:pt x="0" y="0"/>
                  </a:moveTo>
                  <a:lnTo>
                    <a:pt x="1933999" y="0"/>
                  </a:lnTo>
                  <a:lnTo>
                    <a:pt x="1933999" y="2417499"/>
                  </a:lnTo>
                  <a:lnTo>
                    <a:pt x="0" y="2417499"/>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7033609" y="2435439"/>
              <a:ext cx="1933999" cy="362726"/>
            </a:xfrm>
            <a:prstGeom prst="rect">
              <a:avLst/>
            </a:prstGeom>
          </p:spPr>
          <p:txBody>
            <a:bodyPr lIns="0" tIns="0" rIns="0" bIns="0" rtlCol="0" anchor="t">
              <a:spAutoFit/>
            </a:bodyPr>
            <a:lstStyle/>
            <a:p>
              <a:pPr algn="l">
                <a:lnSpc>
                  <a:spcPts val="1119"/>
                </a:lnSpc>
              </a:pPr>
              <a:r>
                <a:rPr lang="en-US" sz="799" b="1" dirty="0">
                  <a:solidFill>
                    <a:srgbClr val="000000">
                      <a:alpha val="84706"/>
                    </a:srgbClr>
                  </a:solidFill>
                  <a:latin typeface="Arimo Bold"/>
                  <a:ea typeface="Arimo Bold"/>
                  <a:cs typeface="Arimo Bold"/>
                  <a:sym typeface="Arimo Bold"/>
                </a:rPr>
                <a:t>Jennifer Sommers</a:t>
              </a:r>
            </a:p>
            <a:p>
              <a:pPr marL="0" lvl="0" indent="0" algn="l">
                <a:lnSpc>
                  <a:spcPts val="1119"/>
                </a:lnSpc>
                <a:spcBef>
                  <a:spcPct val="0"/>
                </a:spcBef>
              </a:pPr>
              <a:r>
                <a:rPr lang="en-US" sz="799" dirty="0">
                  <a:solidFill>
                    <a:srgbClr val="000000">
                      <a:alpha val="84706"/>
                    </a:srgbClr>
                  </a:solidFill>
                  <a:latin typeface="Arimo"/>
                  <a:ea typeface="Arimo"/>
                  <a:cs typeface="Arimo"/>
                  <a:sym typeface="Arimo"/>
                </a:rPr>
                <a:t>Academy Director</a:t>
              </a:r>
            </a:p>
          </p:txBody>
        </p:sp>
        <p:sp>
          <p:nvSpPr>
            <p:cNvPr id="8" name="TextBox 8"/>
            <p:cNvSpPr txBox="1"/>
            <p:nvPr/>
          </p:nvSpPr>
          <p:spPr>
            <a:xfrm>
              <a:off x="4647650" y="2435439"/>
              <a:ext cx="1947756" cy="362726"/>
            </a:xfrm>
            <a:prstGeom prst="rect">
              <a:avLst/>
            </a:prstGeom>
          </p:spPr>
          <p:txBody>
            <a:bodyPr lIns="0" tIns="0" rIns="0" bIns="0" rtlCol="0" anchor="t">
              <a:spAutoFit/>
            </a:bodyPr>
            <a:lstStyle/>
            <a:p>
              <a:pPr algn="l">
                <a:lnSpc>
                  <a:spcPts val="1119"/>
                </a:lnSpc>
              </a:pPr>
              <a:r>
                <a:rPr lang="en-US" sz="799" b="1" u="sng">
                  <a:solidFill>
                    <a:srgbClr val="000000">
                      <a:alpha val="84706"/>
                    </a:srgbClr>
                  </a:solidFill>
                  <a:latin typeface="Arimo Bold"/>
                  <a:ea typeface="Arimo Bold"/>
                  <a:cs typeface="Arimo Bold"/>
                  <a:sym typeface="Arimo Bold"/>
                  <a:hlinkClick r:id="rId5" tooltip="https://www.houstonballet.org/explore/staff-directory/sonja-kostich/"/>
                </a:rPr>
                <a:t>Sonja Kostich</a:t>
              </a:r>
              <a:r>
                <a:rPr lang="en-US" sz="799" b="1" u="sng">
                  <a:solidFill>
                    <a:srgbClr val="000000">
                      <a:alpha val="84706"/>
                    </a:srgbClr>
                  </a:solidFill>
                  <a:latin typeface="Arimo Bold"/>
                  <a:ea typeface="Arimo Bold"/>
                  <a:cs typeface="Arimo Bold"/>
                  <a:sym typeface="Arimo Bold"/>
                </a:rPr>
                <a:t> </a:t>
              </a:r>
            </a:p>
            <a:p>
              <a:pPr marL="0" lvl="0" indent="0" algn="l">
                <a:lnSpc>
                  <a:spcPts val="1119"/>
                </a:lnSpc>
                <a:spcBef>
                  <a:spcPct val="0"/>
                </a:spcBef>
              </a:pPr>
              <a:r>
                <a:rPr lang="en-US" sz="799">
                  <a:solidFill>
                    <a:srgbClr val="000000">
                      <a:alpha val="84706"/>
                    </a:srgbClr>
                  </a:solidFill>
                  <a:latin typeface="Arimo"/>
                  <a:ea typeface="Arimo"/>
                  <a:cs typeface="Arimo"/>
                  <a:sym typeface="Arimo"/>
                </a:rPr>
                <a:t>Executive Director</a:t>
              </a:r>
            </a:p>
          </p:txBody>
        </p:sp>
        <p:sp>
          <p:nvSpPr>
            <p:cNvPr id="9" name="Freeform 9"/>
            <p:cNvSpPr/>
            <p:nvPr/>
          </p:nvSpPr>
          <p:spPr>
            <a:xfrm>
              <a:off x="2315090" y="0"/>
              <a:ext cx="1947711" cy="2414147"/>
            </a:xfrm>
            <a:custGeom>
              <a:avLst/>
              <a:gdLst/>
              <a:ahLst/>
              <a:cxnLst/>
              <a:rect l="l" t="t" r="r" b="b"/>
              <a:pathLst>
                <a:path w="1947711" h="2414147">
                  <a:moveTo>
                    <a:pt x="0" y="0"/>
                  </a:moveTo>
                  <a:lnTo>
                    <a:pt x="1947711" y="0"/>
                  </a:lnTo>
                  <a:lnTo>
                    <a:pt x="1947711" y="2414147"/>
                  </a:lnTo>
                  <a:lnTo>
                    <a:pt x="0" y="2414147"/>
                  </a:lnTo>
                  <a:lnTo>
                    <a:pt x="0" y="0"/>
                  </a:lnTo>
                  <a:close/>
                </a:path>
              </a:pathLst>
            </a:custGeom>
            <a:blipFill>
              <a:blip r:embed="rId6"/>
              <a:stretch>
                <a:fillRect l="-12617" r="-12665" b="-1077"/>
              </a:stretch>
            </a:blipFill>
          </p:spPr>
          <p:txBody>
            <a:bodyPr/>
            <a:lstStyle/>
            <a:p>
              <a:endParaRPr lang="en-US"/>
            </a:p>
          </p:txBody>
        </p:sp>
        <p:sp>
          <p:nvSpPr>
            <p:cNvPr id="10" name="TextBox 10"/>
            <p:cNvSpPr txBox="1"/>
            <p:nvPr/>
          </p:nvSpPr>
          <p:spPr>
            <a:xfrm>
              <a:off x="2315045" y="2482952"/>
              <a:ext cx="1947756" cy="362726"/>
            </a:xfrm>
            <a:prstGeom prst="rect">
              <a:avLst/>
            </a:prstGeom>
          </p:spPr>
          <p:txBody>
            <a:bodyPr lIns="0" tIns="0" rIns="0" bIns="0" rtlCol="0" anchor="t">
              <a:spAutoFit/>
            </a:bodyPr>
            <a:lstStyle/>
            <a:p>
              <a:pPr algn="l">
                <a:lnSpc>
                  <a:spcPts val="1119"/>
                </a:lnSpc>
              </a:pPr>
              <a:r>
                <a:rPr lang="en-US" sz="799" b="1" u="sng">
                  <a:solidFill>
                    <a:srgbClr val="000000">
                      <a:alpha val="84706"/>
                    </a:srgbClr>
                  </a:solidFill>
                  <a:latin typeface="Arimo Bold"/>
                  <a:ea typeface="Arimo Bold"/>
                  <a:cs typeface="Arimo Bold"/>
                  <a:sym typeface="Arimo Bold"/>
                  <a:hlinkClick r:id="rId7" tooltip="https://www.houstonballet.org/explore/artistic-staff/julie-kent/"/>
                </a:rPr>
                <a:t>Julie Kent</a:t>
              </a:r>
              <a:r>
                <a:rPr lang="en-US" sz="799">
                  <a:solidFill>
                    <a:srgbClr val="000000">
                      <a:alpha val="84706"/>
                    </a:srgbClr>
                  </a:solidFill>
                  <a:latin typeface="Arimo"/>
                  <a:ea typeface="Arimo"/>
                  <a:cs typeface="Arimo"/>
                  <a:sym typeface="Arimo"/>
                </a:rPr>
                <a:t> </a:t>
              </a:r>
            </a:p>
            <a:p>
              <a:pPr marL="0" lvl="0" indent="0" algn="l">
                <a:lnSpc>
                  <a:spcPts val="1119"/>
                </a:lnSpc>
                <a:spcBef>
                  <a:spcPct val="0"/>
                </a:spcBef>
              </a:pPr>
              <a:r>
                <a:rPr lang="en-US" sz="799">
                  <a:solidFill>
                    <a:srgbClr val="000000">
                      <a:alpha val="84706"/>
                    </a:srgbClr>
                  </a:solidFill>
                  <a:latin typeface="Arimo"/>
                  <a:ea typeface="Arimo"/>
                  <a:cs typeface="Arimo"/>
                  <a:sym typeface="Arimo"/>
                </a:rPr>
                <a:t>Artistic Director</a:t>
              </a:r>
            </a:p>
          </p:txBody>
        </p:sp>
        <p:sp>
          <p:nvSpPr>
            <p:cNvPr id="11" name="Freeform 11"/>
            <p:cNvSpPr/>
            <p:nvPr/>
          </p:nvSpPr>
          <p:spPr>
            <a:xfrm>
              <a:off x="4647650" y="0"/>
              <a:ext cx="1927983" cy="2407581"/>
            </a:xfrm>
            <a:custGeom>
              <a:avLst/>
              <a:gdLst/>
              <a:ahLst/>
              <a:cxnLst/>
              <a:rect l="l" t="t" r="r" b="b"/>
              <a:pathLst>
                <a:path w="1927983" h="2407581">
                  <a:moveTo>
                    <a:pt x="0" y="0"/>
                  </a:moveTo>
                  <a:lnTo>
                    <a:pt x="1927982" y="0"/>
                  </a:lnTo>
                  <a:lnTo>
                    <a:pt x="1927982" y="2407581"/>
                  </a:lnTo>
                  <a:lnTo>
                    <a:pt x="0" y="2407581"/>
                  </a:lnTo>
                  <a:lnTo>
                    <a:pt x="0" y="0"/>
                  </a:lnTo>
                  <a:close/>
                </a:path>
              </a:pathLst>
            </a:custGeom>
            <a:blipFill>
              <a:blip r:embed="rId8"/>
              <a:stretch>
                <a:fillRect/>
              </a:stretch>
            </a:blipFill>
          </p:spPr>
          <p:txBody>
            <a:bodyPr/>
            <a:lstStyle/>
            <a:p>
              <a:endParaRPr lang="en-US"/>
            </a:p>
          </p:txBody>
        </p:sp>
        <p:sp>
          <p:nvSpPr>
            <p:cNvPr id="12" name="Freeform 12"/>
            <p:cNvSpPr/>
            <p:nvPr/>
          </p:nvSpPr>
          <p:spPr>
            <a:xfrm>
              <a:off x="12770" y="3652609"/>
              <a:ext cx="1702570" cy="2300580"/>
            </a:xfrm>
            <a:custGeom>
              <a:avLst/>
              <a:gdLst/>
              <a:ahLst/>
              <a:cxnLst/>
              <a:rect l="l" t="t" r="r" b="b"/>
              <a:pathLst>
                <a:path w="1702570" h="2300580">
                  <a:moveTo>
                    <a:pt x="0" y="0"/>
                  </a:moveTo>
                  <a:lnTo>
                    <a:pt x="1702570" y="0"/>
                  </a:lnTo>
                  <a:lnTo>
                    <a:pt x="1702570" y="2300580"/>
                  </a:lnTo>
                  <a:lnTo>
                    <a:pt x="0" y="2300580"/>
                  </a:lnTo>
                  <a:lnTo>
                    <a:pt x="0" y="0"/>
                  </a:lnTo>
                  <a:close/>
                </a:path>
              </a:pathLst>
            </a:custGeom>
            <a:blipFill>
              <a:blip r:embed="rId9"/>
              <a:stretch>
                <a:fillRect/>
              </a:stretch>
            </a:blipFill>
          </p:spPr>
          <p:txBody>
            <a:bodyPr/>
            <a:lstStyle/>
            <a:p>
              <a:endParaRPr lang="en-US"/>
            </a:p>
          </p:txBody>
        </p:sp>
        <p:sp>
          <p:nvSpPr>
            <p:cNvPr id="13" name="Freeform 13"/>
            <p:cNvSpPr/>
            <p:nvPr/>
          </p:nvSpPr>
          <p:spPr>
            <a:xfrm>
              <a:off x="7118722" y="6878414"/>
              <a:ext cx="1924949" cy="2441724"/>
            </a:xfrm>
            <a:custGeom>
              <a:avLst/>
              <a:gdLst/>
              <a:ahLst/>
              <a:cxnLst/>
              <a:rect l="l" t="t" r="r" b="b"/>
              <a:pathLst>
                <a:path w="1924949" h="2441724">
                  <a:moveTo>
                    <a:pt x="0" y="0"/>
                  </a:moveTo>
                  <a:lnTo>
                    <a:pt x="1924949" y="0"/>
                  </a:lnTo>
                  <a:lnTo>
                    <a:pt x="1924949" y="2441725"/>
                  </a:lnTo>
                  <a:lnTo>
                    <a:pt x="0" y="2441725"/>
                  </a:lnTo>
                  <a:lnTo>
                    <a:pt x="0" y="0"/>
                  </a:lnTo>
                  <a:close/>
                </a:path>
              </a:pathLst>
            </a:custGeom>
            <a:blipFill>
              <a:blip r:embed="rId10"/>
              <a:stretch>
                <a:fillRect t="-14773" b="-25379"/>
              </a:stretch>
            </a:blipFill>
          </p:spPr>
          <p:txBody>
            <a:bodyPr/>
            <a:lstStyle/>
            <a:p>
              <a:endParaRPr lang="en-US"/>
            </a:p>
          </p:txBody>
        </p:sp>
        <p:sp>
          <p:nvSpPr>
            <p:cNvPr id="14" name="Freeform 14"/>
            <p:cNvSpPr/>
            <p:nvPr/>
          </p:nvSpPr>
          <p:spPr>
            <a:xfrm>
              <a:off x="56348" y="6878414"/>
              <a:ext cx="1919372" cy="2441724"/>
            </a:xfrm>
            <a:custGeom>
              <a:avLst/>
              <a:gdLst/>
              <a:ahLst/>
              <a:cxnLst/>
              <a:rect l="l" t="t" r="r" b="b"/>
              <a:pathLst>
                <a:path w="1919372" h="2441724">
                  <a:moveTo>
                    <a:pt x="0" y="0"/>
                  </a:moveTo>
                  <a:lnTo>
                    <a:pt x="1919372" y="0"/>
                  </a:lnTo>
                  <a:lnTo>
                    <a:pt x="1919372" y="2441725"/>
                  </a:lnTo>
                  <a:lnTo>
                    <a:pt x="0" y="2441725"/>
                  </a:lnTo>
                  <a:lnTo>
                    <a:pt x="0" y="0"/>
                  </a:lnTo>
                  <a:close/>
                </a:path>
              </a:pathLst>
            </a:custGeom>
            <a:blipFill>
              <a:blip r:embed="rId11"/>
              <a:stretch>
                <a:fillRect t="-4368" b="-440"/>
              </a:stretch>
            </a:blipFill>
          </p:spPr>
          <p:txBody>
            <a:bodyPr/>
            <a:lstStyle/>
            <a:p>
              <a:endParaRPr lang="en-US"/>
            </a:p>
          </p:txBody>
        </p:sp>
        <p:sp>
          <p:nvSpPr>
            <p:cNvPr id="15" name="Freeform 15"/>
            <p:cNvSpPr/>
            <p:nvPr/>
          </p:nvSpPr>
          <p:spPr>
            <a:xfrm>
              <a:off x="7018731" y="3607370"/>
              <a:ext cx="2124930" cy="2300580"/>
            </a:xfrm>
            <a:custGeom>
              <a:avLst/>
              <a:gdLst/>
              <a:ahLst/>
              <a:cxnLst/>
              <a:rect l="l" t="t" r="r" b="b"/>
              <a:pathLst>
                <a:path w="2124930" h="2300580">
                  <a:moveTo>
                    <a:pt x="0" y="0"/>
                  </a:moveTo>
                  <a:lnTo>
                    <a:pt x="2124931" y="0"/>
                  </a:lnTo>
                  <a:lnTo>
                    <a:pt x="2124931" y="2300580"/>
                  </a:lnTo>
                  <a:lnTo>
                    <a:pt x="0" y="2300580"/>
                  </a:lnTo>
                  <a:lnTo>
                    <a:pt x="0" y="0"/>
                  </a:lnTo>
                  <a:close/>
                </a:path>
              </a:pathLst>
            </a:custGeom>
            <a:blipFill>
              <a:blip r:embed="rId12"/>
              <a:stretch>
                <a:fillRect t="-2602" r="-2602"/>
              </a:stretch>
            </a:blipFill>
            <a:ln cap="sq">
              <a:noFill/>
              <a:prstDash val="solid"/>
              <a:miter/>
            </a:ln>
          </p:spPr>
          <p:txBody>
            <a:bodyPr/>
            <a:lstStyle/>
            <a:p>
              <a:endParaRPr lang="en-US"/>
            </a:p>
          </p:txBody>
        </p:sp>
        <p:sp>
          <p:nvSpPr>
            <p:cNvPr id="16" name="Freeform 16"/>
            <p:cNvSpPr/>
            <p:nvPr/>
          </p:nvSpPr>
          <p:spPr>
            <a:xfrm>
              <a:off x="4838372" y="6878414"/>
              <a:ext cx="1920543" cy="2482141"/>
            </a:xfrm>
            <a:custGeom>
              <a:avLst/>
              <a:gdLst/>
              <a:ahLst/>
              <a:cxnLst/>
              <a:rect l="l" t="t" r="r" b="b"/>
              <a:pathLst>
                <a:path w="1920543" h="2482141">
                  <a:moveTo>
                    <a:pt x="0" y="0"/>
                  </a:moveTo>
                  <a:lnTo>
                    <a:pt x="1920543" y="0"/>
                  </a:lnTo>
                  <a:lnTo>
                    <a:pt x="1920543" y="2482141"/>
                  </a:lnTo>
                  <a:lnTo>
                    <a:pt x="0" y="2482141"/>
                  </a:lnTo>
                  <a:lnTo>
                    <a:pt x="0" y="0"/>
                  </a:lnTo>
                  <a:close/>
                </a:path>
              </a:pathLst>
            </a:custGeom>
            <a:blipFill>
              <a:blip r:embed="rId13"/>
              <a:stretch>
                <a:fillRect l="-1296" r="-1296"/>
              </a:stretch>
            </a:blipFill>
          </p:spPr>
          <p:txBody>
            <a:bodyPr/>
            <a:lstStyle/>
            <a:p>
              <a:endParaRPr lang="en-US"/>
            </a:p>
          </p:txBody>
        </p:sp>
        <p:sp>
          <p:nvSpPr>
            <p:cNvPr id="17" name="Freeform 17"/>
            <p:cNvSpPr/>
            <p:nvPr/>
          </p:nvSpPr>
          <p:spPr>
            <a:xfrm>
              <a:off x="2558825" y="6856073"/>
              <a:ext cx="1773062" cy="2445991"/>
            </a:xfrm>
            <a:custGeom>
              <a:avLst/>
              <a:gdLst/>
              <a:ahLst/>
              <a:cxnLst/>
              <a:rect l="l" t="t" r="r" b="b"/>
              <a:pathLst>
                <a:path w="1773062" h="2445991">
                  <a:moveTo>
                    <a:pt x="0" y="0"/>
                  </a:moveTo>
                  <a:lnTo>
                    <a:pt x="1773062" y="0"/>
                  </a:lnTo>
                  <a:lnTo>
                    <a:pt x="1773062" y="2445991"/>
                  </a:lnTo>
                  <a:lnTo>
                    <a:pt x="0" y="2445991"/>
                  </a:lnTo>
                  <a:lnTo>
                    <a:pt x="0" y="0"/>
                  </a:lnTo>
                  <a:close/>
                </a:path>
              </a:pathLst>
            </a:custGeom>
            <a:blipFill>
              <a:blip r:embed="rId14"/>
              <a:stretch>
                <a:fillRect l="-61408" r="-11032"/>
              </a:stretch>
            </a:blipFill>
          </p:spPr>
          <p:txBody>
            <a:bodyPr/>
            <a:lstStyle/>
            <a:p>
              <a:endParaRPr lang="en-US"/>
            </a:p>
          </p:txBody>
        </p:sp>
        <p:sp>
          <p:nvSpPr>
            <p:cNvPr id="18" name="TextBox 18"/>
            <p:cNvSpPr txBox="1"/>
            <p:nvPr/>
          </p:nvSpPr>
          <p:spPr>
            <a:xfrm>
              <a:off x="63350" y="9368623"/>
              <a:ext cx="1759365" cy="598801"/>
            </a:xfrm>
            <a:prstGeom prst="rect">
              <a:avLst/>
            </a:prstGeom>
          </p:spPr>
          <p:txBody>
            <a:bodyPr lIns="0" tIns="0" rIns="0" bIns="0" rtlCol="0" anchor="t">
              <a:spAutoFit/>
            </a:bodyPr>
            <a:lstStyle/>
            <a:p>
              <a:pPr algn="l">
                <a:lnSpc>
                  <a:spcPts val="1219"/>
                </a:lnSpc>
              </a:pPr>
              <a:r>
                <a:rPr lang="en-US" sz="871" b="1">
                  <a:solidFill>
                    <a:srgbClr val="000000">
                      <a:alpha val="84706"/>
                    </a:srgbClr>
                  </a:solidFill>
                  <a:latin typeface="Arimo Bold"/>
                  <a:ea typeface="Arimo Bold"/>
                  <a:cs typeface="Arimo Bold"/>
                  <a:sym typeface="Arimo Bold"/>
                </a:rPr>
                <a:t>Carla Cortez</a:t>
              </a:r>
            </a:p>
            <a:p>
              <a:pPr marL="0" lvl="0" indent="0" algn="l">
                <a:lnSpc>
                  <a:spcPts val="1219"/>
                </a:lnSpc>
                <a:spcBef>
                  <a:spcPct val="0"/>
                </a:spcBef>
              </a:pPr>
              <a:r>
                <a:rPr lang="en-US" sz="871">
                  <a:solidFill>
                    <a:srgbClr val="000000">
                      <a:alpha val="84706"/>
                    </a:srgbClr>
                  </a:solidFill>
                  <a:latin typeface="Arimo"/>
                  <a:ea typeface="Arimo"/>
                  <a:cs typeface="Arimo"/>
                  <a:sym typeface="Arimo"/>
                </a:rPr>
                <a:t>Academy Communications Manager</a:t>
              </a:r>
            </a:p>
          </p:txBody>
        </p:sp>
        <p:sp>
          <p:nvSpPr>
            <p:cNvPr id="19" name="TextBox 19"/>
            <p:cNvSpPr txBox="1"/>
            <p:nvPr/>
          </p:nvSpPr>
          <p:spPr>
            <a:xfrm>
              <a:off x="4661842" y="5926775"/>
              <a:ext cx="1919372" cy="600250"/>
            </a:xfrm>
            <a:prstGeom prst="rect">
              <a:avLst/>
            </a:prstGeom>
          </p:spPr>
          <p:txBody>
            <a:bodyPr lIns="0" tIns="0" rIns="0" bIns="0" rtlCol="0" anchor="t">
              <a:spAutoFit/>
            </a:bodyPr>
            <a:lstStyle/>
            <a:p>
              <a:pPr algn="l">
                <a:lnSpc>
                  <a:spcPts val="1223"/>
                </a:lnSpc>
              </a:pPr>
              <a:r>
                <a:rPr lang="en-US" sz="873" b="1">
                  <a:solidFill>
                    <a:srgbClr val="000000">
                      <a:alpha val="84706"/>
                    </a:srgbClr>
                  </a:solidFill>
                  <a:latin typeface="Arimo Bold"/>
                  <a:ea typeface="Arimo Bold"/>
                  <a:cs typeface="Arimo Bold"/>
                  <a:sym typeface="Arimo Bold"/>
                </a:rPr>
                <a:t>Yahudi Castañeda</a:t>
              </a:r>
            </a:p>
            <a:p>
              <a:pPr marL="0" lvl="0" indent="0" algn="l">
                <a:lnSpc>
                  <a:spcPts val="1223"/>
                </a:lnSpc>
                <a:spcBef>
                  <a:spcPct val="0"/>
                </a:spcBef>
              </a:pPr>
              <a:r>
                <a:rPr lang="en-US" sz="873">
                  <a:solidFill>
                    <a:srgbClr val="000000">
                      <a:alpha val="84706"/>
                    </a:srgbClr>
                  </a:solidFill>
                  <a:latin typeface="Arimo"/>
                  <a:ea typeface="Arimo"/>
                  <a:cs typeface="Arimo"/>
                  <a:sym typeface="Arimo"/>
                </a:rPr>
                <a:t>Academy Artistic Operations Associate Director</a:t>
              </a:r>
            </a:p>
          </p:txBody>
        </p:sp>
        <p:sp>
          <p:nvSpPr>
            <p:cNvPr id="20" name="TextBox 20"/>
            <p:cNvSpPr txBox="1"/>
            <p:nvPr/>
          </p:nvSpPr>
          <p:spPr>
            <a:xfrm>
              <a:off x="12770" y="5978589"/>
              <a:ext cx="1706895" cy="598844"/>
            </a:xfrm>
            <a:prstGeom prst="rect">
              <a:avLst/>
            </a:prstGeom>
          </p:spPr>
          <p:txBody>
            <a:bodyPr lIns="0" tIns="0" rIns="0" bIns="0" rtlCol="0" anchor="t">
              <a:spAutoFit/>
            </a:bodyPr>
            <a:lstStyle/>
            <a:p>
              <a:pPr algn="l">
                <a:lnSpc>
                  <a:spcPts val="1219"/>
                </a:lnSpc>
              </a:pPr>
              <a:r>
                <a:rPr lang="en-US" sz="871" b="1" dirty="0">
                  <a:solidFill>
                    <a:srgbClr val="000000">
                      <a:alpha val="84706"/>
                    </a:srgbClr>
                  </a:solidFill>
                  <a:latin typeface="Arimo Bold"/>
                  <a:ea typeface="Arimo Bold"/>
                  <a:cs typeface="Arimo Bold"/>
                  <a:sym typeface="Arimo Bold"/>
                </a:rPr>
                <a:t>Katie Wesche</a:t>
              </a:r>
            </a:p>
            <a:p>
              <a:pPr marL="0" lvl="0" indent="0" algn="l">
                <a:lnSpc>
                  <a:spcPts val="1219"/>
                </a:lnSpc>
                <a:spcBef>
                  <a:spcPct val="0"/>
                </a:spcBef>
              </a:pPr>
              <a:r>
                <a:rPr lang="en-US" sz="871" dirty="0">
                  <a:solidFill>
                    <a:srgbClr val="000000">
                      <a:alpha val="84706"/>
                    </a:srgbClr>
                  </a:solidFill>
                  <a:latin typeface="Arimo"/>
                  <a:ea typeface="Arimo"/>
                  <a:cs typeface="Arimo"/>
                  <a:sym typeface="Arimo"/>
                </a:rPr>
                <a:t>Academy Administrative Director</a:t>
              </a:r>
            </a:p>
          </p:txBody>
        </p:sp>
        <p:sp>
          <p:nvSpPr>
            <p:cNvPr id="21" name="TextBox 21"/>
            <p:cNvSpPr txBox="1"/>
            <p:nvPr/>
          </p:nvSpPr>
          <p:spPr>
            <a:xfrm>
              <a:off x="7118722" y="9368623"/>
              <a:ext cx="1964533" cy="598844"/>
            </a:xfrm>
            <a:prstGeom prst="rect">
              <a:avLst/>
            </a:prstGeom>
          </p:spPr>
          <p:txBody>
            <a:bodyPr lIns="0" tIns="0" rIns="0" bIns="0" rtlCol="0" anchor="t">
              <a:spAutoFit/>
            </a:bodyPr>
            <a:lstStyle/>
            <a:p>
              <a:pPr algn="l">
                <a:lnSpc>
                  <a:spcPts val="1219"/>
                </a:lnSpc>
              </a:pPr>
              <a:r>
                <a:rPr lang="en-US" sz="871" b="1">
                  <a:solidFill>
                    <a:srgbClr val="000000">
                      <a:alpha val="84706"/>
                    </a:srgbClr>
                  </a:solidFill>
                  <a:latin typeface="Arimo Bold"/>
                  <a:ea typeface="Arimo Bold"/>
                  <a:cs typeface="Arimo Bold"/>
                  <a:sym typeface="Arimo Bold"/>
                </a:rPr>
                <a:t>Angela Flores</a:t>
              </a:r>
            </a:p>
            <a:p>
              <a:pPr marL="0" lvl="0" indent="0" algn="l">
                <a:lnSpc>
                  <a:spcPts val="1219"/>
                </a:lnSpc>
                <a:spcBef>
                  <a:spcPct val="0"/>
                </a:spcBef>
              </a:pPr>
              <a:r>
                <a:rPr lang="en-US" sz="871">
                  <a:solidFill>
                    <a:srgbClr val="000000">
                      <a:alpha val="84706"/>
                    </a:srgbClr>
                  </a:solidFill>
                  <a:latin typeface="Arimo"/>
                  <a:ea typeface="Arimo"/>
                  <a:cs typeface="Arimo"/>
                  <a:sym typeface="Arimo"/>
                </a:rPr>
                <a:t>Academy Administrative Support Coordinator</a:t>
              </a:r>
            </a:p>
          </p:txBody>
        </p:sp>
        <p:sp>
          <p:nvSpPr>
            <p:cNvPr id="22" name="TextBox 22"/>
            <p:cNvSpPr txBox="1"/>
            <p:nvPr/>
          </p:nvSpPr>
          <p:spPr>
            <a:xfrm>
              <a:off x="4930148" y="9368623"/>
              <a:ext cx="1920543" cy="598844"/>
            </a:xfrm>
            <a:prstGeom prst="rect">
              <a:avLst/>
            </a:prstGeom>
          </p:spPr>
          <p:txBody>
            <a:bodyPr lIns="0" tIns="0" rIns="0" bIns="0" rtlCol="0" anchor="t">
              <a:spAutoFit/>
            </a:bodyPr>
            <a:lstStyle/>
            <a:p>
              <a:pPr algn="l">
                <a:lnSpc>
                  <a:spcPts val="1219"/>
                </a:lnSpc>
              </a:pPr>
              <a:r>
                <a:rPr lang="en-US" sz="871" b="1">
                  <a:solidFill>
                    <a:srgbClr val="000000">
                      <a:alpha val="84706"/>
                    </a:srgbClr>
                  </a:solidFill>
                  <a:latin typeface="Arimo Bold"/>
                  <a:ea typeface="Arimo Bold"/>
                  <a:cs typeface="Arimo Bold"/>
                  <a:sym typeface="Arimo Bold"/>
                </a:rPr>
                <a:t>Reagan  Quandt</a:t>
              </a:r>
            </a:p>
            <a:p>
              <a:pPr marL="0" lvl="0" indent="0" algn="l">
                <a:lnSpc>
                  <a:spcPts val="1219"/>
                </a:lnSpc>
                <a:spcBef>
                  <a:spcPct val="0"/>
                </a:spcBef>
              </a:pPr>
              <a:r>
                <a:rPr lang="en-US" sz="871">
                  <a:solidFill>
                    <a:srgbClr val="000000">
                      <a:alpha val="84706"/>
                    </a:srgbClr>
                  </a:solidFill>
                  <a:latin typeface="Arimo"/>
                  <a:ea typeface="Arimo"/>
                  <a:cs typeface="Arimo"/>
                  <a:sym typeface="Arimo"/>
                </a:rPr>
                <a:t>Academy Artistic Operations Coordinator</a:t>
              </a:r>
            </a:p>
          </p:txBody>
        </p:sp>
        <p:sp>
          <p:nvSpPr>
            <p:cNvPr id="23" name="TextBox 23"/>
            <p:cNvSpPr txBox="1"/>
            <p:nvPr/>
          </p:nvSpPr>
          <p:spPr>
            <a:xfrm>
              <a:off x="7039567" y="5926775"/>
              <a:ext cx="2104095" cy="598842"/>
            </a:xfrm>
            <a:prstGeom prst="rect">
              <a:avLst/>
            </a:prstGeom>
          </p:spPr>
          <p:txBody>
            <a:bodyPr lIns="0" tIns="0" rIns="0" bIns="0" rtlCol="0" anchor="t">
              <a:spAutoFit/>
            </a:bodyPr>
            <a:lstStyle/>
            <a:p>
              <a:pPr marL="0" lvl="0" indent="0" algn="l">
                <a:lnSpc>
                  <a:spcPts val="1219"/>
                </a:lnSpc>
                <a:spcBef>
                  <a:spcPct val="0"/>
                </a:spcBef>
              </a:pPr>
              <a:r>
                <a:rPr lang="en-US" sz="871" b="1">
                  <a:solidFill>
                    <a:srgbClr val="000000">
                      <a:alpha val="84706"/>
                    </a:srgbClr>
                  </a:solidFill>
                  <a:latin typeface="Arimo Bold"/>
                  <a:ea typeface="Arimo Bold"/>
                  <a:cs typeface="Arimo Bold"/>
                  <a:sym typeface="Arimo Bold"/>
                </a:rPr>
                <a:t>Kaitlyn Louis</a:t>
              </a:r>
            </a:p>
            <a:p>
              <a:pPr marL="0" lvl="0" indent="0" algn="l">
                <a:lnSpc>
                  <a:spcPts val="1219"/>
                </a:lnSpc>
                <a:spcBef>
                  <a:spcPct val="0"/>
                </a:spcBef>
              </a:pPr>
              <a:r>
                <a:rPr lang="en-US" sz="871">
                  <a:solidFill>
                    <a:srgbClr val="000000">
                      <a:alpha val="84706"/>
                    </a:srgbClr>
                  </a:solidFill>
                  <a:latin typeface="Arimo"/>
                  <a:ea typeface="Arimo"/>
                  <a:cs typeface="Arimo"/>
                  <a:sym typeface="Arimo"/>
                </a:rPr>
                <a:t>Associate Director</a:t>
              </a:r>
            </a:p>
            <a:p>
              <a:pPr marL="0" lvl="0" indent="0" algn="l">
                <a:lnSpc>
                  <a:spcPts val="1219"/>
                </a:lnSpc>
                <a:spcBef>
                  <a:spcPct val="0"/>
                </a:spcBef>
              </a:pPr>
              <a:r>
                <a:rPr lang="en-US" sz="871">
                  <a:solidFill>
                    <a:srgbClr val="000000">
                      <a:alpha val="84706"/>
                    </a:srgbClr>
                  </a:solidFill>
                  <a:latin typeface="Arimo"/>
                  <a:ea typeface="Arimo"/>
                  <a:cs typeface="Arimo"/>
                  <a:sym typeface="Arimo"/>
                </a:rPr>
                <a:t>of Student Life</a:t>
              </a:r>
            </a:p>
          </p:txBody>
        </p:sp>
        <p:sp>
          <p:nvSpPr>
            <p:cNvPr id="24" name="TextBox 24"/>
            <p:cNvSpPr txBox="1"/>
            <p:nvPr/>
          </p:nvSpPr>
          <p:spPr>
            <a:xfrm>
              <a:off x="2555906" y="9368623"/>
              <a:ext cx="1919372" cy="402064"/>
            </a:xfrm>
            <a:prstGeom prst="rect">
              <a:avLst/>
            </a:prstGeom>
          </p:spPr>
          <p:txBody>
            <a:bodyPr lIns="0" tIns="0" rIns="0" bIns="0" rtlCol="0" anchor="t">
              <a:spAutoFit/>
            </a:bodyPr>
            <a:lstStyle/>
            <a:p>
              <a:pPr algn="l">
                <a:lnSpc>
                  <a:spcPts val="1219"/>
                </a:lnSpc>
              </a:pPr>
              <a:r>
                <a:rPr lang="en-US" sz="871" b="1">
                  <a:solidFill>
                    <a:srgbClr val="000000">
                      <a:alpha val="84706"/>
                    </a:srgbClr>
                  </a:solidFill>
                  <a:latin typeface="Arimo Bold"/>
                  <a:ea typeface="Arimo Bold"/>
                  <a:cs typeface="Arimo Bold"/>
                  <a:sym typeface="Arimo Bold"/>
                </a:rPr>
                <a:t>Jamie Cegelski</a:t>
              </a:r>
            </a:p>
            <a:p>
              <a:pPr marL="0" lvl="0" indent="0" algn="l">
                <a:lnSpc>
                  <a:spcPts val="1219"/>
                </a:lnSpc>
                <a:spcBef>
                  <a:spcPct val="0"/>
                </a:spcBef>
              </a:pPr>
              <a:r>
                <a:rPr lang="en-US" sz="871">
                  <a:solidFill>
                    <a:srgbClr val="000000">
                      <a:alpha val="84706"/>
                    </a:srgbClr>
                  </a:solidFill>
                  <a:latin typeface="Arimo"/>
                  <a:ea typeface="Arimo"/>
                  <a:cs typeface="Arimo"/>
                  <a:sym typeface="Arimo"/>
                </a:rPr>
                <a:t>Academy Programs Manager</a:t>
              </a:r>
            </a:p>
          </p:txBody>
        </p:sp>
        <p:sp>
          <p:nvSpPr>
            <p:cNvPr id="25" name="Freeform 25"/>
            <p:cNvSpPr/>
            <p:nvPr/>
          </p:nvSpPr>
          <p:spPr>
            <a:xfrm>
              <a:off x="4647650" y="3620722"/>
              <a:ext cx="1861789" cy="2273876"/>
            </a:xfrm>
            <a:custGeom>
              <a:avLst/>
              <a:gdLst/>
              <a:ahLst/>
              <a:cxnLst/>
              <a:rect l="l" t="t" r="r" b="b"/>
              <a:pathLst>
                <a:path w="1861789" h="2273876">
                  <a:moveTo>
                    <a:pt x="0" y="0"/>
                  </a:moveTo>
                  <a:lnTo>
                    <a:pt x="1861789" y="0"/>
                  </a:lnTo>
                  <a:lnTo>
                    <a:pt x="1861789" y="2273876"/>
                  </a:lnTo>
                  <a:lnTo>
                    <a:pt x="0" y="2273876"/>
                  </a:lnTo>
                  <a:lnTo>
                    <a:pt x="0" y="0"/>
                  </a:lnTo>
                  <a:close/>
                </a:path>
              </a:pathLst>
            </a:custGeom>
            <a:blipFill>
              <a:blip r:embed="rId15"/>
              <a:stretch>
                <a:fillRect l="-3402" t="-3449" b="-3449"/>
              </a:stretch>
            </a:blipFill>
          </p:spPr>
          <p:txBody>
            <a:bodyPr/>
            <a:lstStyle/>
            <a:p>
              <a:endParaRPr lang="en-US"/>
            </a:p>
          </p:txBody>
        </p:sp>
      </p:grpSp>
      <p:sp>
        <p:nvSpPr>
          <p:cNvPr id="26" name="Freeform 26"/>
          <p:cNvSpPr/>
          <p:nvPr/>
        </p:nvSpPr>
        <p:spPr>
          <a:xfrm>
            <a:off x="2061710" y="4834455"/>
            <a:ext cx="1378444" cy="1698088"/>
          </a:xfrm>
          <a:custGeom>
            <a:avLst/>
            <a:gdLst/>
            <a:ahLst/>
            <a:cxnLst/>
            <a:rect l="l" t="t" r="r" b="b"/>
            <a:pathLst>
              <a:path w="1378444" h="1698088">
                <a:moveTo>
                  <a:pt x="0" y="0"/>
                </a:moveTo>
                <a:lnTo>
                  <a:pt x="1378443" y="0"/>
                </a:lnTo>
                <a:lnTo>
                  <a:pt x="1378443" y="1698089"/>
                </a:lnTo>
                <a:lnTo>
                  <a:pt x="0" y="1698089"/>
                </a:lnTo>
                <a:lnTo>
                  <a:pt x="0" y="0"/>
                </a:lnTo>
                <a:close/>
              </a:path>
            </a:pathLst>
          </a:custGeom>
          <a:blipFill>
            <a:blip r:embed="rId16"/>
            <a:stretch>
              <a:fillRect l="-1069" r="-1069" b="-3556"/>
            </a:stretch>
          </a:blipFill>
        </p:spPr>
        <p:txBody>
          <a:bodyPr/>
          <a:lstStyle/>
          <a:p>
            <a:endParaRPr lang="en-US"/>
          </a:p>
        </p:txBody>
      </p:sp>
      <p:sp>
        <p:nvSpPr>
          <p:cNvPr id="27" name="TextBox 27"/>
          <p:cNvSpPr txBox="1"/>
          <p:nvPr/>
        </p:nvSpPr>
        <p:spPr>
          <a:xfrm>
            <a:off x="2061710" y="6565232"/>
            <a:ext cx="1457432" cy="457995"/>
          </a:xfrm>
          <a:prstGeom prst="rect">
            <a:avLst/>
          </a:prstGeom>
        </p:spPr>
        <p:txBody>
          <a:bodyPr lIns="0" tIns="0" rIns="0" bIns="0" rtlCol="0" anchor="t">
            <a:spAutoFit/>
          </a:bodyPr>
          <a:lstStyle/>
          <a:p>
            <a:pPr algn="l">
              <a:lnSpc>
                <a:spcPts val="1218"/>
              </a:lnSpc>
              <a:spcBef>
                <a:spcPct val="0"/>
              </a:spcBef>
            </a:pPr>
            <a:r>
              <a:rPr lang="en-US" sz="870" b="1" dirty="0">
                <a:solidFill>
                  <a:srgbClr val="000000"/>
                </a:solidFill>
                <a:latin typeface="Arimo Bold"/>
                <a:ea typeface="Arimo Bold"/>
                <a:cs typeface="Arimo Bold"/>
                <a:sym typeface="Arimo Bold"/>
              </a:rPr>
              <a:t>Beth Everitt</a:t>
            </a:r>
          </a:p>
          <a:p>
            <a:pPr algn="l">
              <a:lnSpc>
                <a:spcPts val="1218"/>
              </a:lnSpc>
              <a:spcBef>
                <a:spcPct val="0"/>
              </a:spcBef>
            </a:pPr>
            <a:r>
              <a:rPr lang="en-US" sz="870" dirty="0">
                <a:solidFill>
                  <a:srgbClr val="000000"/>
                </a:solidFill>
                <a:latin typeface="Arimo"/>
                <a:ea typeface="Arimo"/>
                <a:cs typeface="Arimo"/>
                <a:sym typeface="Arimo"/>
              </a:rPr>
              <a:t>Associate Director of Programs and Performances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794100"/>
            <a:ext cx="6048000" cy="443230"/>
          </a:xfrm>
          <a:prstGeom prst="rect">
            <a:avLst/>
          </a:prstGeom>
        </p:spPr>
        <p:txBody>
          <a:bodyPr lIns="0" tIns="0" rIns="0" bIns="0" rtlCol="0" anchor="t">
            <a:spAutoFit/>
          </a:bodyPr>
          <a:lstStyle/>
          <a:p>
            <a:pPr marL="0" lvl="0" indent="0" algn="ctr">
              <a:lnSpc>
                <a:spcPts val="3199"/>
              </a:lnSpc>
            </a:pPr>
            <a:r>
              <a:rPr lang="en-US" sz="3199" b="1">
                <a:solidFill>
                  <a:srgbClr val="41395F"/>
                </a:solidFill>
                <a:latin typeface="Arimo Bold"/>
                <a:ea typeface="Arimo Bold"/>
                <a:cs typeface="Arimo Bold"/>
                <a:sym typeface="Arimo Bold"/>
              </a:rPr>
              <a:t>ACADEMY ARTISTIC STAFF</a:t>
            </a:r>
          </a:p>
        </p:txBody>
      </p:sp>
      <p:sp>
        <p:nvSpPr>
          <p:cNvPr id="3" name="TextBox 3"/>
          <p:cNvSpPr txBox="1"/>
          <p:nvPr/>
        </p:nvSpPr>
        <p:spPr>
          <a:xfrm>
            <a:off x="585040" y="6447836"/>
            <a:ext cx="6354775" cy="273420"/>
          </a:xfrm>
          <a:prstGeom prst="rect">
            <a:avLst/>
          </a:prstGeom>
        </p:spPr>
        <p:txBody>
          <a:bodyPr lIns="0" tIns="0" rIns="0" bIns="0" rtlCol="0" anchor="t">
            <a:spAutoFit/>
          </a:bodyPr>
          <a:lstStyle/>
          <a:p>
            <a:pPr marL="0" lvl="0" indent="0" algn="ctr">
              <a:lnSpc>
                <a:spcPts val="2073"/>
              </a:lnSpc>
              <a:spcBef>
                <a:spcPct val="0"/>
              </a:spcBef>
            </a:pPr>
            <a:r>
              <a:rPr lang="en-US" sz="1772" b="1" spc="124">
                <a:solidFill>
                  <a:srgbClr val="41395F"/>
                </a:solidFill>
                <a:latin typeface="Arimo Bold"/>
                <a:ea typeface="Arimo Bold"/>
                <a:cs typeface="Arimo Bold"/>
                <a:sym typeface="Arimo Bold"/>
              </a:rPr>
              <a:t>GUEST ARTISTS BALLET INSTRUCTORS</a:t>
            </a:r>
          </a:p>
        </p:txBody>
      </p:sp>
      <p:grpSp>
        <p:nvGrpSpPr>
          <p:cNvPr id="4" name="Group 4"/>
          <p:cNvGrpSpPr/>
          <p:nvPr/>
        </p:nvGrpSpPr>
        <p:grpSpPr>
          <a:xfrm>
            <a:off x="770651" y="1464632"/>
            <a:ext cx="5983554" cy="4002691"/>
            <a:chOff x="0" y="0"/>
            <a:chExt cx="7978072" cy="5336922"/>
          </a:xfrm>
        </p:grpSpPr>
        <p:sp>
          <p:nvSpPr>
            <p:cNvPr id="5" name="Freeform 5"/>
            <p:cNvSpPr/>
            <p:nvPr/>
          </p:nvSpPr>
          <p:spPr>
            <a:xfrm>
              <a:off x="2240104" y="3000819"/>
              <a:ext cx="1538330" cy="1921368"/>
            </a:xfrm>
            <a:custGeom>
              <a:avLst/>
              <a:gdLst/>
              <a:ahLst/>
              <a:cxnLst/>
              <a:rect l="l" t="t" r="r" b="b"/>
              <a:pathLst>
                <a:path w="1538330" h="1921368">
                  <a:moveTo>
                    <a:pt x="0" y="0"/>
                  </a:moveTo>
                  <a:lnTo>
                    <a:pt x="1538329" y="0"/>
                  </a:lnTo>
                  <a:lnTo>
                    <a:pt x="1538329" y="1921368"/>
                  </a:lnTo>
                  <a:lnTo>
                    <a:pt x="0" y="1921368"/>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263393" y="4925494"/>
              <a:ext cx="1515041"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Susan Bryant</a:t>
              </a:r>
            </a:p>
            <a:p>
              <a:pPr marL="0" lvl="0" indent="0" algn="l">
                <a:lnSpc>
                  <a:spcPts val="1120"/>
                </a:lnSpc>
                <a:spcBef>
                  <a:spcPct val="0"/>
                </a:spcBef>
              </a:pPr>
              <a:r>
                <a:rPr lang="en-US" sz="800">
                  <a:solidFill>
                    <a:srgbClr val="000000">
                      <a:alpha val="84706"/>
                    </a:srgbClr>
                  </a:solidFill>
                  <a:latin typeface="Arimo"/>
                  <a:ea typeface="Arimo"/>
                  <a:cs typeface="Arimo"/>
                  <a:sym typeface="Arimo"/>
                </a:rPr>
                <a:t>Principal Instructor</a:t>
              </a:r>
            </a:p>
          </p:txBody>
        </p:sp>
        <p:sp>
          <p:nvSpPr>
            <p:cNvPr id="7" name="Freeform 7"/>
            <p:cNvSpPr/>
            <p:nvPr/>
          </p:nvSpPr>
          <p:spPr>
            <a:xfrm>
              <a:off x="0" y="8572"/>
              <a:ext cx="1538330" cy="1921368"/>
            </a:xfrm>
            <a:custGeom>
              <a:avLst/>
              <a:gdLst/>
              <a:ahLst/>
              <a:cxnLst/>
              <a:rect l="l" t="t" r="r" b="b"/>
              <a:pathLst>
                <a:path w="1538330" h="1921368">
                  <a:moveTo>
                    <a:pt x="0" y="0"/>
                  </a:moveTo>
                  <a:lnTo>
                    <a:pt x="1538330" y="0"/>
                  </a:lnTo>
                  <a:lnTo>
                    <a:pt x="1538330" y="1921368"/>
                  </a:lnTo>
                  <a:lnTo>
                    <a:pt x="0" y="1921368"/>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0" y="1983491"/>
              <a:ext cx="1525630" cy="723973"/>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Beth Everitt</a:t>
              </a:r>
            </a:p>
            <a:p>
              <a:pPr marL="0" lvl="0" indent="0" algn="l">
                <a:lnSpc>
                  <a:spcPts val="1120"/>
                </a:lnSpc>
                <a:spcBef>
                  <a:spcPct val="0"/>
                </a:spcBef>
              </a:pPr>
              <a:r>
                <a:rPr lang="en-US" sz="800">
                  <a:solidFill>
                    <a:srgbClr val="000000">
                      <a:alpha val="84706"/>
                    </a:srgbClr>
                  </a:solidFill>
                  <a:latin typeface="Arimo"/>
                  <a:ea typeface="Arimo"/>
                  <a:cs typeface="Arimo"/>
                  <a:sym typeface="Arimo"/>
                </a:rPr>
                <a:t>Associate Director of Programs and Productions</a:t>
              </a:r>
            </a:p>
          </p:txBody>
        </p:sp>
        <p:sp>
          <p:nvSpPr>
            <p:cNvPr id="9" name="Freeform 9"/>
            <p:cNvSpPr/>
            <p:nvPr/>
          </p:nvSpPr>
          <p:spPr>
            <a:xfrm>
              <a:off x="519581" y="3012264"/>
              <a:ext cx="1542723" cy="1929940"/>
            </a:xfrm>
            <a:custGeom>
              <a:avLst/>
              <a:gdLst/>
              <a:ahLst/>
              <a:cxnLst/>
              <a:rect l="l" t="t" r="r" b="b"/>
              <a:pathLst>
                <a:path w="1542723" h="1929940">
                  <a:moveTo>
                    <a:pt x="0" y="0"/>
                  </a:moveTo>
                  <a:lnTo>
                    <a:pt x="1542723" y="0"/>
                  </a:lnTo>
                  <a:lnTo>
                    <a:pt x="1542723" y="1929940"/>
                  </a:lnTo>
                  <a:lnTo>
                    <a:pt x="0" y="1929940"/>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519581" y="4974194"/>
              <a:ext cx="1542723"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Kelly Myernick</a:t>
              </a:r>
            </a:p>
            <a:p>
              <a:pPr marL="0" lvl="0" indent="0" algn="l">
                <a:lnSpc>
                  <a:spcPts val="1120"/>
                </a:lnSpc>
                <a:spcBef>
                  <a:spcPct val="0"/>
                </a:spcBef>
              </a:pPr>
              <a:r>
                <a:rPr lang="en-US" sz="800">
                  <a:solidFill>
                    <a:srgbClr val="000000">
                      <a:alpha val="84706"/>
                    </a:srgbClr>
                  </a:solidFill>
                  <a:latin typeface="Arimo"/>
                  <a:ea typeface="Arimo"/>
                  <a:cs typeface="Arimo"/>
                  <a:sym typeface="Arimo"/>
                </a:rPr>
                <a:t>Principal Instructor</a:t>
              </a:r>
            </a:p>
          </p:txBody>
        </p:sp>
        <p:sp>
          <p:nvSpPr>
            <p:cNvPr id="11" name="Freeform 11"/>
            <p:cNvSpPr/>
            <p:nvPr/>
          </p:nvSpPr>
          <p:spPr>
            <a:xfrm>
              <a:off x="3961250" y="2970892"/>
              <a:ext cx="1642703" cy="1922612"/>
            </a:xfrm>
            <a:custGeom>
              <a:avLst/>
              <a:gdLst/>
              <a:ahLst/>
              <a:cxnLst/>
              <a:rect l="l" t="t" r="r" b="b"/>
              <a:pathLst>
                <a:path w="1642703" h="1922612">
                  <a:moveTo>
                    <a:pt x="0" y="0"/>
                  </a:moveTo>
                  <a:lnTo>
                    <a:pt x="1642703" y="0"/>
                  </a:lnTo>
                  <a:lnTo>
                    <a:pt x="1642703" y="1922612"/>
                  </a:lnTo>
                  <a:lnTo>
                    <a:pt x="0" y="1922612"/>
                  </a:lnTo>
                  <a:lnTo>
                    <a:pt x="0" y="0"/>
                  </a:lnTo>
                  <a:close/>
                </a:path>
              </a:pathLst>
            </a:custGeom>
            <a:blipFill>
              <a:blip r:embed="rId5"/>
              <a:stretch>
                <a:fillRect l="-11079" r="-12543" b="-2744"/>
              </a:stretch>
            </a:blipFill>
          </p:spPr>
          <p:txBody>
            <a:bodyPr/>
            <a:lstStyle/>
            <a:p>
              <a:endParaRPr lang="en-US"/>
            </a:p>
          </p:txBody>
        </p:sp>
        <p:sp>
          <p:nvSpPr>
            <p:cNvPr id="12" name="TextBox 12"/>
            <p:cNvSpPr txBox="1"/>
            <p:nvPr/>
          </p:nvSpPr>
          <p:spPr>
            <a:xfrm>
              <a:off x="3962326" y="4925494"/>
              <a:ext cx="1641627"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Christopher Coomer</a:t>
              </a:r>
            </a:p>
            <a:p>
              <a:pPr marL="0" lvl="0" indent="0" algn="l">
                <a:lnSpc>
                  <a:spcPts val="1120"/>
                </a:lnSpc>
                <a:spcBef>
                  <a:spcPct val="0"/>
                </a:spcBef>
              </a:pPr>
              <a:r>
                <a:rPr lang="en-US" sz="800">
                  <a:solidFill>
                    <a:srgbClr val="000000">
                      <a:alpha val="84706"/>
                    </a:srgbClr>
                  </a:solidFill>
                  <a:latin typeface="Arimo"/>
                  <a:ea typeface="Arimo"/>
                  <a:cs typeface="Arimo"/>
                  <a:sym typeface="Arimo"/>
                </a:rPr>
                <a:t>Principal Instructor</a:t>
              </a:r>
            </a:p>
          </p:txBody>
        </p:sp>
        <p:sp>
          <p:nvSpPr>
            <p:cNvPr id="13" name="Freeform 13"/>
            <p:cNvSpPr/>
            <p:nvPr/>
          </p:nvSpPr>
          <p:spPr>
            <a:xfrm>
              <a:off x="3257783" y="0"/>
              <a:ext cx="1509365" cy="1929940"/>
            </a:xfrm>
            <a:custGeom>
              <a:avLst/>
              <a:gdLst/>
              <a:ahLst/>
              <a:cxnLst/>
              <a:rect l="l" t="t" r="r" b="b"/>
              <a:pathLst>
                <a:path w="1509365" h="1929940">
                  <a:moveTo>
                    <a:pt x="0" y="0"/>
                  </a:moveTo>
                  <a:lnTo>
                    <a:pt x="1509365" y="0"/>
                  </a:lnTo>
                  <a:lnTo>
                    <a:pt x="1509365" y="1929940"/>
                  </a:lnTo>
                  <a:lnTo>
                    <a:pt x="0" y="1929940"/>
                  </a:lnTo>
                  <a:lnTo>
                    <a:pt x="0" y="0"/>
                  </a:lnTo>
                  <a:close/>
                </a:path>
              </a:pathLst>
            </a:custGeom>
            <a:blipFill>
              <a:blip r:embed="rId6"/>
              <a:stretch>
                <a:fillRect l="-348" r="-978"/>
              </a:stretch>
            </a:blipFill>
          </p:spPr>
          <p:txBody>
            <a:bodyPr/>
            <a:lstStyle/>
            <a:p>
              <a:endParaRPr lang="en-US"/>
            </a:p>
          </p:txBody>
        </p:sp>
        <p:sp>
          <p:nvSpPr>
            <p:cNvPr id="14" name="TextBox 14"/>
            <p:cNvSpPr txBox="1"/>
            <p:nvPr/>
          </p:nvSpPr>
          <p:spPr>
            <a:xfrm>
              <a:off x="3283341" y="1983491"/>
              <a:ext cx="1499260"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Claudio Munoz</a:t>
              </a:r>
            </a:p>
            <a:p>
              <a:pPr marL="0" lvl="0" indent="0" algn="l">
                <a:lnSpc>
                  <a:spcPts val="1120"/>
                </a:lnSpc>
                <a:spcBef>
                  <a:spcPct val="0"/>
                </a:spcBef>
              </a:pPr>
              <a:r>
                <a:rPr lang="en-US" sz="800">
                  <a:solidFill>
                    <a:srgbClr val="000000">
                      <a:alpha val="84706"/>
                    </a:srgbClr>
                  </a:solidFill>
                  <a:latin typeface="Arimo"/>
                  <a:ea typeface="Arimo"/>
                  <a:cs typeface="Arimo"/>
                  <a:sym typeface="Arimo"/>
                </a:rPr>
                <a:t>HBII Ballet Master</a:t>
              </a:r>
            </a:p>
          </p:txBody>
        </p:sp>
        <p:sp>
          <p:nvSpPr>
            <p:cNvPr id="15" name="Freeform 15"/>
            <p:cNvSpPr/>
            <p:nvPr/>
          </p:nvSpPr>
          <p:spPr>
            <a:xfrm>
              <a:off x="1639930" y="0"/>
              <a:ext cx="1510314" cy="1929940"/>
            </a:xfrm>
            <a:custGeom>
              <a:avLst/>
              <a:gdLst/>
              <a:ahLst/>
              <a:cxnLst/>
              <a:rect l="l" t="t" r="r" b="b"/>
              <a:pathLst>
                <a:path w="1510314" h="1929940">
                  <a:moveTo>
                    <a:pt x="0" y="0"/>
                  </a:moveTo>
                  <a:lnTo>
                    <a:pt x="1510314" y="0"/>
                  </a:lnTo>
                  <a:lnTo>
                    <a:pt x="1510314" y="1929940"/>
                  </a:lnTo>
                  <a:lnTo>
                    <a:pt x="0" y="1929940"/>
                  </a:lnTo>
                  <a:lnTo>
                    <a:pt x="0" y="0"/>
                  </a:lnTo>
                  <a:close/>
                </a:path>
              </a:pathLst>
            </a:custGeom>
            <a:blipFill>
              <a:blip r:embed="rId7"/>
              <a:stretch>
                <a:fillRect l="-990" r="-990"/>
              </a:stretch>
            </a:blipFill>
          </p:spPr>
          <p:txBody>
            <a:bodyPr/>
            <a:lstStyle/>
            <a:p>
              <a:endParaRPr lang="en-US"/>
            </a:p>
          </p:txBody>
        </p:sp>
        <p:sp>
          <p:nvSpPr>
            <p:cNvPr id="16" name="TextBox 16"/>
            <p:cNvSpPr txBox="1"/>
            <p:nvPr/>
          </p:nvSpPr>
          <p:spPr>
            <a:xfrm>
              <a:off x="1639930" y="1983491"/>
              <a:ext cx="1510314"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Cheryne Busch</a:t>
              </a:r>
            </a:p>
            <a:p>
              <a:pPr marL="0" lvl="0" indent="0" algn="l">
                <a:lnSpc>
                  <a:spcPts val="1120"/>
                </a:lnSpc>
                <a:spcBef>
                  <a:spcPct val="0"/>
                </a:spcBef>
              </a:pPr>
              <a:r>
                <a:rPr lang="en-US" sz="800">
                  <a:solidFill>
                    <a:srgbClr val="000000">
                      <a:alpha val="84706"/>
                    </a:srgbClr>
                  </a:solidFill>
                  <a:latin typeface="Arimo"/>
                  <a:ea typeface="Arimo"/>
                  <a:cs typeface="Arimo"/>
                  <a:sym typeface="Arimo"/>
                </a:rPr>
                <a:t>Upper School Principal</a:t>
              </a:r>
            </a:p>
          </p:txBody>
        </p:sp>
        <p:sp>
          <p:nvSpPr>
            <p:cNvPr id="17" name="Freeform 17"/>
            <p:cNvSpPr/>
            <p:nvPr/>
          </p:nvSpPr>
          <p:spPr>
            <a:xfrm>
              <a:off x="4868748" y="8572"/>
              <a:ext cx="1542723" cy="1929940"/>
            </a:xfrm>
            <a:custGeom>
              <a:avLst/>
              <a:gdLst/>
              <a:ahLst/>
              <a:cxnLst/>
              <a:rect l="l" t="t" r="r" b="b"/>
              <a:pathLst>
                <a:path w="1542723" h="1929940">
                  <a:moveTo>
                    <a:pt x="0" y="0"/>
                  </a:moveTo>
                  <a:lnTo>
                    <a:pt x="1542723" y="0"/>
                  </a:lnTo>
                  <a:lnTo>
                    <a:pt x="1542723" y="1929940"/>
                  </a:lnTo>
                  <a:lnTo>
                    <a:pt x="0" y="1929940"/>
                  </a:lnTo>
                  <a:lnTo>
                    <a:pt x="0" y="0"/>
                  </a:lnTo>
                  <a:close/>
                </a:path>
              </a:pathLst>
            </a:custGeom>
            <a:blipFill>
              <a:blip r:embed="rId8"/>
              <a:stretch>
                <a:fillRect/>
              </a:stretch>
            </a:blipFill>
          </p:spPr>
          <p:txBody>
            <a:bodyPr/>
            <a:lstStyle/>
            <a:p>
              <a:endParaRPr lang="en-US"/>
            </a:p>
          </p:txBody>
        </p:sp>
        <p:sp>
          <p:nvSpPr>
            <p:cNvPr id="18" name="TextBox 18"/>
            <p:cNvSpPr txBox="1"/>
            <p:nvPr/>
          </p:nvSpPr>
          <p:spPr>
            <a:xfrm>
              <a:off x="4881448" y="1983491"/>
              <a:ext cx="1548070" cy="543390"/>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Orlando Molina</a:t>
              </a:r>
            </a:p>
            <a:p>
              <a:pPr marL="0" lvl="0" indent="0" algn="l">
                <a:lnSpc>
                  <a:spcPts val="1120"/>
                </a:lnSpc>
                <a:spcBef>
                  <a:spcPct val="0"/>
                </a:spcBef>
              </a:pPr>
              <a:r>
                <a:rPr lang="en-US" sz="800">
                  <a:solidFill>
                    <a:srgbClr val="000000">
                      <a:alpha val="84706"/>
                    </a:srgbClr>
                  </a:solidFill>
                  <a:latin typeface="Arimo"/>
                  <a:ea typeface="Arimo"/>
                  <a:cs typeface="Arimo"/>
                  <a:sym typeface="Arimo"/>
                </a:rPr>
                <a:t>Boys Program Coordinator</a:t>
              </a:r>
            </a:p>
          </p:txBody>
        </p:sp>
        <p:sp>
          <p:nvSpPr>
            <p:cNvPr id="19" name="TextBox 19"/>
            <p:cNvSpPr txBox="1"/>
            <p:nvPr/>
          </p:nvSpPr>
          <p:spPr>
            <a:xfrm>
              <a:off x="5791977" y="4955421"/>
              <a:ext cx="1531705" cy="362727"/>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solidFill>
                  <a:latin typeface="Arimo"/>
                  <a:ea typeface="Arimo"/>
                  <a:cs typeface="Arimo"/>
                  <a:sym typeface="Arimo"/>
                </a:rPr>
                <a:t>Dalirys Valladares</a:t>
              </a:r>
            </a:p>
            <a:p>
              <a:pPr marL="0" lvl="0" indent="0" algn="l">
                <a:lnSpc>
                  <a:spcPts val="1120"/>
                </a:lnSpc>
                <a:spcBef>
                  <a:spcPct val="0"/>
                </a:spcBef>
              </a:pPr>
              <a:r>
                <a:rPr lang="en-US" sz="800">
                  <a:solidFill>
                    <a:srgbClr val="000000"/>
                  </a:solidFill>
                  <a:latin typeface="Arimo"/>
                  <a:ea typeface="Arimo"/>
                  <a:cs typeface="Arimo"/>
                  <a:sym typeface="Arimo"/>
                </a:rPr>
                <a:t>Academy Instructor</a:t>
              </a:r>
            </a:p>
          </p:txBody>
        </p:sp>
        <p:sp>
          <p:nvSpPr>
            <p:cNvPr id="20" name="Freeform 20"/>
            <p:cNvSpPr/>
            <p:nvPr/>
          </p:nvSpPr>
          <p:spPr>
            <a:xfrm>
              <a:off x="5781753" y="3000819"/>
              <a:ext cx="1523662" cy="1924383"/>
            </a:xfrm>
            <a:custGeom>
              <a:avLst/>
              <a:gdLst/>
              <a:ahLst/>
              <a:cxnLst/>
              <a:rect l="l" t="t" r="r" b="b"/>
              <a:pathLst>
                <a:path w="1523662" h="1924383">
                  <a:moveTo>
                    <a:pt x="0" y="0"/>
                  </a:moveTo>
                  <a:lnTo>
                    <a:pt x="1523661" y="0"/>
                  </a:lnTo>
                  <a:lnTo>
                    <a:pt x="1523661" y="1924384"/>
                  </a:lnTo>
                  <a:lnTo>
                    <a:pt x="0" y="1924384"/>
                  </a:lnTo>
                  <a:lnTo>
                    <a:pt x="0" y="0"/>
                  </a:lnTo>
                  <a:close/>
                </a:path>
              </a:pathLst>
            </a:custGeom>
            <a:blipFill>
              <a:blip r:embed="rId9"/>
              <a:stretch>
                <a:fillRect l="-69624" t="-10706" r="-18474" b="-1424"/>
              </a:stretch>
            </a:blipFill>
          </p:spPr>
          <p:txBody>
            <a:bodyPr/>
            <a:lstStyle/>
            <a:p>
              <a:endParaRPr lang="en-US"/>
            </a:p>
          </p:txBody>
        </p:sp>
        <p:sp>
          <p:nvSpPr>
            <p:cNvPr id="21" name="Freeform 21"/>
            <p:cNvSpPr/>
            <p:nvPr/>
          </p:nvSpPr>
          <p:spPr>
            <a:xfrm>
              <a:off x="6513071" y="33849"/>
              <a:ext cx="1465001" cy="1879387"/>
            </a:xfrm>
            <a:custGeom>
              <a:avLst/>
              <a:gdLst/>
              <a:ahLst/>
              <a:cxnLst/>
              <a:rect l="l" t="t" r="r" b="b"/>
              <a:pathLst>
                <a:path w="1465001" h="1879387">
                  <a:moveTo>
                    <a:pt x="0" y="0"/>
                  </a:moveTo>
                  <a:lnTo>
                    <a:pt x="1465001" y="0"/>
                  </a:lnTo>
                  <a:lnTo>
                    <a:pt x="1465001" y="1879387"/>
                  </a:lnTo>
                  <a:lnTo>
                    <a:pt x="0" y="1879387"/>
                  </a:lnTo>
                  <a:lnTo>
                    <a:pt x="0" y="0"/>
                  </a:lnTo>
                  <a:close/>
                </a:path>
              </a:pathLst>
            </a:custGeom>
            <a:blipFill>
              <a:blip r:embed="rId10"/>
              <a:stretch>
                <a:fillRect l="-1069" r="-1069"/>
              </a:stretch>
            </a:blipFill>
          </p:spPr>
          <p:txBody>
            <a:bodyPr/>
            <a:lstStyle/>
            <a:p>
              <a:endParaRPr lang="en-US"/>
            </a:p>
          </p:txBody>
        </p:sp>
        <p:sp>
          <p:nvSpPr>
            <p:cNvPr id="22" name="TextBox 22"/>
            <p:cNvSpPr txBox="1"/>
            <p:nvPr/>
          </p:nvSpPr>
          <p:spPr>
            <a:xfrm>
              <a:off x="6518179" y="1983491"/>
              <a:ext cx="1459892" cy="362725"/>
            </a:xfrm>
            <a:prstGeom prst="rect">
              <a:avLst/>
            </a:prstGeom>
          </p:spPr>
          <p:txBody>
            <a:bodyPr lIns="0" tIns="0" rIns="0" bIns="0" rtlCol="0" anchor="t">
              <a:spAutoFit/>
            </a:bodyPr>
            <a:lstStyle/>
            <a:p>
              <a:pPr algn="just">
                <a:lnSpc>
                  <a:spcPts val="1119"/>
                </a:lnSpc>
              </a:pPr>
              <a:r>
                <a:rPr lang="en-US" sz="799">
                  <a:solidFill>
                    <a:srgbClr val="000000"/>
                  </a:solidFill>
                  <a:latin typeface="Arimo"/>
                  <a:ea typeface="Arimo"/>
                  <a:cs typeface="Arimo"/>
                  <a:sym typeface="Arimo"/>
                </a:rPr>
                <a:t>Betsy McMillan</a:t>
              </a:r>
            </a:p>
            <a:p>
              <a:pPr algn="l">
                <a:lnSpc>
                  <a:spcPts val="1119"/>
                </a:lnSpc>
                <a:spcBef>
                  <a:spcPct val="0"/>
                </a:spcBef>
              </a:pPr>
              <a:r>
                <a:rPr lang="en-US" sz="799">
                  <a:solidFill>
                    <a:srgbClr val="000000"/>
                  </a:solidFill>
                  <a:latin typeface="Arimo"/>
                  <a:ea typeface="Arimo"/>
                  <a:cs typeface="Arimo"/>
                  <a:sym typeface="Arimo"/>
                </a:rPr>
                <a:t>Lower School Principal</a:t>
              </a:r>
            </a:p>
          </p:txBody>
        </p:sp>
      </p:grpSp>
      <p:grpSp>
        <p:nvGrpSpPr>
          <p:cNvPr id="23" name="Group 23"/>
          <p:cNvGrpSpPr/>
          <p:nvPr/>
        </p:nvGrpSpPr>
        <p:grpSpPr>
          <a:xfrm>
            <a:off x="1463304" y="6954418"/>
            <a:ext cx="4598246" cy="2981582"/>
            <a:chOff x="0" y="0"/>
            <a:chExt cx="6130995" cy="3975443"/>
          </a:xfrm>
        </p:grpSpPr>
        <p:sp>
          <p:nvSpPr>
            <p:cNvPr id="24" name="Freeform 24"/>
            <p:cNvSpPr/>
            <p:nvPr/>
          </p:nvSpPr>
          <p:spPr>
            <a:xfrm>
              <a:off x="2286046" y="0"/>
              <a:ext cx="1540271" cy="1540271"/>
            </a:xfrm>
            <a:custGeom>
              <a:avLst/>
              <a:gdLst/>
              <a:ahLst/>
              <a:cxnLst/>
              <a:rect l="l" t="t" r="r" b="b"/>
              <a:pathLst>
                <a:path w="1540271" h="1540271">
                  <a:moveTo>
                    <a:pt x="0" y="0"/>
                  </a:moveTo>
                  <a:lnTo>
                    <a:pt x="1540271" y="0"/>
                  </a:lnTo>
                  <a:lnTo>
                    <a:pt x="1540271" y="1540271"/>
                  </a:lnTo>
                  <a:lnTo>
                    <a:pt x="0" y="1540271"/>
                  </a:lnTo>
                  <a:lnTo>
                    <a:pt x="0" y="0"/>
                  </a:lnTo>
                  <a:close/>
                </a:path>
              </a:pathLst>
            </a:custGeom>
            <a:blipFill>
              <a:blip r:embed="rId11"/>
              <a:stretch>
                <a:fillRect/>
              </a:stretch>
            </a:blipFill>
          </p:spPr>
          <p:txBody>
            <a:bodyPr/>
            <a:lstStyle/>
            <a:p>
              <a:endParaRPr lang="en-US"/>
            </a:p>
          </p:txBody>
        </p:sp>
        <p:sp>
          <p:nvSpPr>
            <p:cNvPr id="25" name="TextBox 25"/>
            <p:cNvSpPr txBox="1"/>
            <p:nvPr/>
          </p:nvSpPr>
          <p:spPr>
            <a:xfrm>
              <a:off x="2288130" y="1600031"/>
              <a:ext cx="1538187" cy="182104"/>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Lauren Anderson</a:t>
              </a:r>
            </a:p>
          </p:txBody>
        </p:sp>
        <p:sp>
          <p:nvSpPr>
            <p:cNvPr id="26" name="Freeform 26"/>
            <p:cNvSpPr/>
            <p:nvPr/>
          </p:nvSpPr>
          <p:spPr>
            <a:xfrm>
              <a:off x="0" y="0"/>
              <a:ext cx="1484766" cy="1540271"/>
            </a:xfrm>
            <a:custGeom>
              <a:avLst/>
              <a:gdLst/>
              <a:ahLst/>
              <a:cxnLst/>
              <a:rect l="l" t="t" r="r" b="b"/>
              <a:pathLst>
                <a:path w="1484766" h="1540271">
                  <a:moveTo>
                    <a:pt x="0" y="0"/>
                  </a:moveTo>
                  <a:lnTo>
                    <a:pt x="1484766" y="0"/>
                  </a:lnTo>
                  <a:lnTo>
                    <a:pt x="1484766" y="1540271"/>
                  </a:lnTo>
                  <a:lnTo>
                    <a:pt x="0" y="1540271"/>
                  </a:lnTo>
                  <a:lnTo>
                    <a:pt x="0" y="0"/>
                  </a:lnTo>
                  <a:close/>
                </a:path>
              </a:pathLst>
            </a:custGeom>
            <a:blipFill>
              <a:blip r:embed="rId12"/>
              <a:stretch>
                <a:fillRect/>
              </a:stretch>
            </a:blipFill>
          </p:spPr>
          <p:txBody>
            <a:bodyPr/>
            <a:lstStyle/>
            <a:p>
              <a:endParaRPr lang="en-US"/>
            </a:p>
          </p:txBody>
        </p:sp>
        <p:sp>
          <p:nvSpPr>
            <p:cNvPr id="27" name="TextBox 27"/>
            <p:cNvSpPr txBox="1"/>
            <p:nvPr/>
          </p:nvSpPr>
          <p:spPr>
            <a:xfrm>
              <a:off x="0" y="1600031"/>
              <a:ext cx="1511346" cy="182104"/>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alpha val="84706"/>
                    </a:srgbClr>
                  </a:solidFill>
                  <a:latin typeface="Arimo"/>
                  <a:ea typeface="Arimo"/>
                  <a:cs typeface="Arimo"/>
                  <a:sym typeface="Arimo"/>
                </a:rPr>
                <a:t>Allison Miller</a:t>
              </a:r>
            </a:p>
          </p:txBody>
        </p:sp>
        <p:sp>
          <p:nvSpPr>
            <p:cNvPr id="28" name="Freeform 28"/>
            <p:cNvSpPr/>
            <p:nvPr/>
          </p:nvSpPr>
          <p:spPr>
            <a:xfrm>
              <a:off x="1085844" y="1871036"/>
              <a:ext cx="1394740" cy="1861978"/>
            </a:xfrm>
            <a:custGeom>
              <a:avLst/>
              <a:gdLst/>
              <a:ahLst/>
              <a:cxnLst/>
              <a:rect l="l" t="t" r="r" b="b"/>
              <a:pathLst>
                <a:path w="1394740" h="1861978">
                  <a:moveTo>
                    <a:pt x="0" y="0"/>
                  </a:moveTo>
                  <a:lnTo>
                    <a:pt x="1394740" y="0"/>
                  </a:lnTo>
                  <a:lnTo>
                    <a:pt x="1394740" y="1861978"/>
                  </a:lnTo>
                  <a:lnTo>
                    <a:pt x="0" y="1861978"/>
                  </a:lnTo>
                  <a:lnTo>
                    <a:pt x="0" y="0"/>
                  </a:lnTo>
                  <a:close/>
                </a:path>
              </a:pathLst>
            </a:custGeom>
            <a:blipFill>
              <a:blip r:embed="rId13"/>
              <a:stretch>
                <a:fillRect/>
              </a:stretch>
            </a:blipFill>
          </p:spPr>
          <p:txBody>
            <a:bodyPr/>
            <a:lstStyle/>
            <a:p>
              <a:endParaRPr lang="en-US"/>
            </a:p>
          </p:txBody>
        </p:sp>
        <p:sp>
          <p:nvSpPr>
            <p:cNvPr id="29" name="TextBox 29"/>
            <p:cNvSpPr txBox="1"/>
            <p:nvPr/>
          </p:nvSpPr>
          <p:spPr>
            <a:xfrm>
              <a:off x="1085844" y="3793339"/>
              <a:ext cx="1369182" cy="182104"/>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solidFill>
                  <a:latin typeface="Arimo"/>
                  <a:ea typeface="Arimo"/>
                  <a:cs typeface="Arimo"/>
                  <a:sym typeface="Arimo"/>
                </a:rPr>
                <a:t>Naomi Glass</a:t>
              </a:r>
            </a:p>
          </p:txBody>
        </p:sp>
        <p:sp>
          <p:nvSpPr>
            <p:cNvPr id="30" name="Freeform 30"/>
            <p:cNvSpPr/>
            <p:nvPr/>
          </p:nvSpPr>
          <p:spPr>
            <a:xfrm>
              <a:off x="3487297" y="1897001"/>
              <a:ext cx="1420472" cy="1788663"/>
            </a:xfrm>
            <a:custGeom>
              <a:avLst/>
              <a:gdLst/>
              <a:ahLst/>
              <a:cxnLst/>
              <a:rect l="l" t="t" r="r" b="b"/>
              <a:pathLst>
                <a:path w="1420472" h="1788663">
                  <a:moveTo>
                    <a:pt x="0" y="0"/>
                  </a:moveTo>
                  <a:lnTo>
                    <a:pt x="1420472" y="0"/>
                  </a:lnTo>
                  <a:lnTo>
                    <a:pt x="1420472" y="1788663"/>
                  </a:lnTo>
                  <a:lnTo>
                    <a:pt x="0" y="1788663"/>
                  </a:lnTo>
                  <a:lnTo>
                    <a:pt x="0" y="0"/>
                  </a:lnTo>
                  <a:close/>
                </a:path>
              </a:pathLst>
            </a:custGeom>
            <a:blipFill>
              <a:blip r:embed="rId14"/>
              <a:stretch>
                <a:fillRect l="-72047" r="-16950"/>
              </a:stretch>
            </a:blipFill>
          </p:spPr>
          <p:txBody>
            <a:bodyPr/>
            <a:lstStyle/>
            <a:p>
              <a:endParaRPr lang="en-US"/>
            </a:p>
          </p:txBody>
        </p:sp>
        <p:sp>
          <p:nvSpPr>
            <p:cNvPr id="31" name="TextBox 31"/>
            <p:cNvSpPr txBox="1"/>
            <p:nvPr/>
          </p:nvSpPr>
          <p:spPr>
            <a:xfrm>
              <a:off x="3487297" y="3771389"/>
              <a:ext cx="1420472" cy="182104"/>
            </a:xfrm>
            <a:prstGeom prst="rect">
              <a:avLst/>
            </a:prstGeom>
          </p:spPr>
          <p:txBody>
            <a:bodyPr lIns="0" tIns="0" rIns="0" bIns="0" rtlCol="0" anchor="t">
              <a:spAutoFit/>
            </a:bodyPr>
            <a:lstStyle/>
            <a:p>
              <a:pPr marL="0" lvl="0" indent="0" algn="l">
                <a:lnSpc>
                  <a:spcPts val="1120"/>
                </a:lnSpc>
                <a:spcBef>
                  <a:spcPct val="0"/>
                </a:spcBef>
              </a:pPr>
              <a:r>
                <a:rPr lang="en-US" sz="800">
                  <a:solidFill>
                    <a:srgbClr val="000000"/>
                  </a:solidFill>
                  <a:latin typeface="Arimo"/>
                  <a:ea typeface="Arimo"/>
                  <a:cs typeface="Arimo"/>
                  <a:sym typeface="Arimo"/>
                </a:rPr>
                <a:t>Yannik Boquín</a:t>
              </a:r>
            </a:p>
          </p:txBody>
        </p:sp>
        <p:sp>
          <p:nvSpPr>
            <p:cNvPr id="32" name="Freeform 32"/>
            <p:cNvSpPr/>
            <p:nvPr/>
          </p:nvSpPr>
          <p:spPr>
            <a:xfrm>
              <a:off x="4602097" y="0"/>
              <a:ext cx="1528898" cy="1540271"/>
            </a:xfrm>
            <a:custGeom>
              <a:avLst/>
              <a:gdLst/>
              <a:ahLst/>
              <a:cxnLst/>
              <a:rect l="l" t="t" r="r" b="b"/>
              <a:pathLst>
                <a:path w="1528898" h="1540271">
                  <a:moveTo>
                    <a:pt x="0" y="0"/>
                  </a:moveTo>
                  <a:lnTo>
                    <a:pt x="1528898" y="0"/>
                  </a:lnTo>
                  <a:lnTo>
                    <a:pt x="1528898" y="1540271"/>
                  </a:lnTo>
                  <a:lnTo>
                    <a:pt x="0" y="1540271"/>
                  </a:lnTo>
                  <a:lnTo>
                    <a:pt x="0" y="0"/>
                  </a:lnTo>
                  <a:close/>
                </a:path>
              </a:pathLst>
            </a:custGeom>
            <a:blipFill>
              <a:blip r:embed="rId15"/>
              <a:stretch>
                <a:fillRect l="-19222" t="-7458" b="-10883"/>
              </a:stretch>
            </a:blipFill>
          </p:spPr>
          <p:txBody>
            <a:bodyPr/>
            <a:lstStyle/>
            <a:p>
              <a:endParaRPr lang="en-US"/>
            </a:p>
          </p:txBody>
        </p:sp>
        <p:sp>
          <p:nvSpPr>
            <p:cNvPr id="33" name="TextBox 33"/>
            <p:cNvSpPr txBox="1"/>
            <p:nvPr/>
          </p:nvSpPr>
          <p:spPr>
            <a:xfrm>
              <a:off x="4602097" y="1600031"/>
              <a:ext cx="1501662" cy="182104"/>
            </a:xfrm>
            <a:prstGeom prst="rect">
              <a:avLst/>
            </a:prstGeom>
          </p:spPr>
          <p:txBody>
            <a:bodyPr lIns="0" tIns="0" rIns="0" bIns="0" rtlCol="0" anchor="t">
              <a:spAutoFit/>
            </a:bodyPr>
            <a:lstStyle/>
            <a:p>
              <a:pPr algn="l">
                <a:lnSpc>
                  <a:spcPts val="1120"/>
                </a:lnSpc>
                <a:spcBef>
                  <a:spcPct val="0"/>
                </a:spcBef>
              </a:pPr>
              <a:r>
                <a:rPr lang="en-US" sz="800">
                  <a:solidFill>
                    <a:srgbClr val="000000"/>
                  </a:solidFill>
                  <a:latin typeface="Arimo"/>
                  <a:ea typeface="Arimo"/>
                  <a:cs typeface="Arimo"/>
                  <a:sym typeface="Arimo"/>
                </a:rPr>
                <a:t>Mallory Mehaffey</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2019101"/>
            <a:ext cx="6048000" cy="3202305"/>
          </a:xfrm>
          <a:prstGeom prst="rect">
            <a:avLst/>
          </a:prstGeom>
        </p:spPr>
        <p:txBody>
          <a:bodyPr lIns="0" tIns="0" rIns="0" bIns="0" rtlCol="0" anchor="t">
            <a:spAutoFit/>
          </a:bodyPr>
          <a:lstStyle/>
          <a:p>
            <a:pPr marL="0" lvl="0" indent="0" algn="l">
              <a:lnSpc>
                <a:spcPts val="1799"/>
              </a:lnSpc>
            </a:pPr>
            <a:r>
              <a:rPr lang="en-US" sz="1199">
                <a:solidFill>
                  <a:srgbClr val="000000"/>
                </a:solidFill>
                <a:latin typeface="Arimo"/>
                <a:ea typeface="Arimo"/>
                <a:cs typeface="Arimo"/>
                <a:sym typeface="Arimo"/>
              </a:rPr>
              <a:t>Summer Program classes are held at the Margaret Alkek Williams Center for Dance.</a:t>
            </a:r>
          </a:p>
          <a:p>
            <a:pPr marL="0" lvl="0" indent="0" algn="l">
              <a:lnSpc>
                <a:spcPts val="1799"/>
              </a:lnSpc>
            </a:pPr>
            <a:endParaRPr lang="en-US" sz="1199">
              <a:solidFill>
                <a:srgbClr val="000000"/>
              </a:solidFill>
              <a:latin typeface="Arimo"/>
              <a:ea typeface="Arimo"/>
              <a:cs typeface="Arimo"/>
              <a:sym typeface="Arimo"/>
            </a:endParaRPr>
          </a:p>
          <a:p>
            <a:pPr marL="0" lvl="0" indent="0" algn="just">
              <a:lnSpc>
                <a:spcPts val="1799"/>
              </a:lnSpc>
            </a:pPr>
            <a:r>
              <a:rPr lang="en-US" sz="1199" b="1">
                <a:solidFill>
                  <a:srgbClr val="000000"/>
                </a:solidFill>
                <a:latin typeface="Arimo Bold"/>
                <a:ea typeface="Arimo Bold"/>
                <a:cs typeface="Arimo Bold"/>
                <a:sym typeface="Arimo Bold"/>
              </a:rPr>
              <a:t>Margaret Alkek Williams Center for Dance Address: </a:t>
            </a:r>
          </a:p>
          <a:p>
            <a:pPr marL="0" lvl="0" indent="0" algn="just">
              <a:lnSpc>
                <a:spcPts val="1799"/>
              </a:lnSpc>
            </a:pPr>
            <a:r>
              <a:rPr lang="en-US" sz="1199">
                <a:solidFill>
                  <a:srgbClr val="000000"/>
                </a:solidFill>
                <a:latin typeface="Arimo"/>
                <a:ea typeface="Arimo"/>
                <a:cs typeface="Arimo"/>
                <a:sym typeface="Arimo"/>
              </a:rPr>
              <a:t>601 Preston Street</a:t>
            </a:r>
          </a:p>
          <a:p>
            <a:pPr marL="0" lvl="0" indent="0" algn="just">
              <a:lnSpc>
                <a:spcPts val="1799"/>
              </a:lnSpc>
            </a:pPr>
            <a:r>
              <a:rPr lang="en-US" sz="1199">
                <a:solidFill>
                  <a:srgbClr val="000000"/>
                </a:solidFill>
                <a:latin typeface="Arimo"/>
                <a:ea typeface="Arimo"/>
                <a:cs typeface="Arimo"/>
                <a:sym typeface="Arimo"/>
              </a:rPr>
              <a:t>Houston, TX 77002</a:t>
            </a:r>
          </a:p>
          <a:p>
            <a:pPr marL="0" lvl="0" indent="0" algn="just">
              <a:lnSpc>
                <a:spcPts val="1799"/>
              </a:lnSpc>
            </a:pPr>
            <a:endParaRPr lang="en-US" sz="1199">
              <a:solidFill>
                <a:srgbClr val="000000"/>
              </a:solidFill>
              <a:latin typeface="Arimo"/>
              <a:ea typeface="Arimo"/>
              <a:cs typeface="Arimo"/>
              <a:sym typeface="Arimo"/>
            </a:endParaRPr>
          </a:p>
          <a:p>
            <a:pPr marL="0" lvl="0" indent="0" algn="just">
              <a:lnSpc>
                <a:spcPts val="1799"/>
              </a:lnSpc>
            </a:pPr>
            <a:r>
              <a:rPr lang="en-US" sz="1199" b="1">
                <a:solidFill>
                  <a:srgbClr val="000000"/>
                </a:solidFill>
                <a:latin typeface="Arimo Bold"/>
                <a:ea typeface="Arimo Bold"/>
                <a:cs typeface="Arimo Bold"/>
                <a:sym typeface="Arimo Bold"/>
              </a:rPr>
              <a:t>Administrative Offices Phone Number:</a:t>
            </a:r>
          </a:p>
          <a:p>
            <a:pPr marL="0" lvl="0" indent="0" algn="just">
              <a:lnSpc>
                <a:spcPts val="1799"/>
              </a:lnSpc>
            </a:pPr>
            <a:r>
              <a:rPr lang="en-US" sz="1199">
                <a:solidFill>
                  <a:srgbClr val="000000"/>
                </a:solidFill>
                <a:latin typeface="Arimo"/>
                <a:ea typeface="Arimo"/>
                <a:cs typeface="Arimo"/>
                <a:sym typeface="Arimo"/>
              </a:rPr>
              <a:t>713-523-6300</a:t>
            </a:r>
          </a:p>
          <a:p>
            <a:pPr marL="0" lvl="0" indent="0" algn="just">
              <a:lnSpc>
                <a:spcPts val="1799"/>
              </a:lnSpc>
            </a:pPr>
            <a:endParaRPr lang="en-US" sz="1199">
              <a:solidFill>
                <a:srgbClr val="000000"/>
              </a:solidFill>
              <a:latin typeface="Arimo"/>
              <a:ea typeface="Arimo"/>
              <a:cs typeface="Arimo"/>
              <a:sym typeface="Arimo"/>
            </a:endParaRPr>
          </a:p>
          <a:p>
            <a:pPr marL="0" lvl="0" indent="0" algn="just">
              <a:lnSpc>
                <a:spcPts val="1799"/>
              </a:lnSpc>
            </a:pPr>
            <a:r>
              <a:rPr lang="en-US" sz="1199" b="1">
                <a:solidFill>
                  <a:srgbClr val="000000"/>
                </a:solidFill>
                <a:latin typeface="Arimo Bold"/>
                <a:ea typeface="Arimo Bold"/>
                <a:cs typeface="Arimo Bold"/>
                <a:sym typeface="Arimo Bold"/>
              </a:rPr>
              <a:t>Academy General Inquiry Email Address:</a:t>
            </a:r>
          </a:p>
          <a:p>
            <a:pPr marL="0" lvl="0" indent="0" algn="just">
              <a:lnSpc>
                <a:spcPts val="1799"/>
              </a:lnSpc>
            </a:pPr>
            <a:r>
              <a:rPr lang="en-US" sz="1199" u="sng">
                <a:solidFill>
                  <a:srgbClr val="000000"/>
                </a:solidFill>
                <a:latin typeface="Arimo"/>
                <a:ea typeface="Arimo"/>
                <a:cs typeface="Arimo"/>
                <a:sym typeface="Arimo"/>
                <a:hlinkClick r:id="rId2" tooltip="mailto:hbacademy@houstonballet.org"/>
              </a:rPr>
              <a:t>hbacademy@houstonballet.org</a:t>
            </a:r>
          </a:p>
          <a:p>
            <a:pPr marL="0" lvl="0" indent="0" algn="just">
              <a:lnSpc>
                <a:spcPts val="1799"/>
              </a:lnSpc>
            </a:pPr>
            <a:endParaRPr lang="en-US" sz="1199" u="sng">
              <a:solidFill>
                <a:srgbClr val="000000"/>
              </a:solidFill>
              <a:latin typeface="Arimo"/>
              <a:ea typeface="Arimo"/>
              <a:cs typeface="Arimo"/>
              <a:sym typeface="Arimo"/>
              <a:hlinkClick r:id="rId2" tooltip="mailto:hbacademy@houstonballet.org"/>
            </a:endParaRPr>
          </a:p>
          <a:p>
            <a:pPr marL="0" lvl="0" indent="0" algn="just">
              <a:lnSpc>
                <a:spcPts val="1799"/>
              </a:lnSpc>
            </a:pPr>
            <a:r>
              <a:rPr lang="en-US" sz="1199" b="1">
                <a:solidFill>
                  <a:srgbClr val="000000"/>
                </a:solidFill>
                <a:latin typeface="Arimo Bold"/>
                <a:ea typeface="Arimo Bold"/>
                <a:cs typeface="Arimo Bold"/>
                <a:sym typeface="Arimo Bold"/>
                <a:hlinkClick r:id="rId2" tooltip="mailto:hbacademy@houstonballet.org"/>
              </a:rPr>
              <a:t>Houston Ballet Summer Programs Website:</a:t>
            </a:r>
          </a:p>
          <a:p>
            <a:pPr marL="0" lvl="0" indent="0" algn="just">
              <a:lnSpc>
                <a:spcPts val="1799"/>
              </a:lnSpc>
            </a:pPr>
            <a:r>
              <a:rPr lang="en-US" sz="1199" u="sng">
                <a:solidFill>
                  <a:srgbClr val="000000"/>
                </a:solidFill>
                <a:latin typeface="Arimo"/>
                <a:ea typeface="Arimo"/>
                <a:cs typeface="Arimo"/>
                <a:sym typeface="Arimo"/>
                <a:hlinkClick r:id="rId3" tooltip="https://www.houstonballet.org/about/academy1/summer-intensive-program/"/>
              </a:rPr>
              <a:t>https://www.houstonballet.org/about/academy1/summer-intensive-program/</a:t>
            </a:r>
          </a:p>
        </p:txBody>
      </p:sp>
      <p:sp>
        <p:nvSpPr>
          <p:cNvPr id="3" name="Freeform 3"/>
          <p:cNvSpPr/>
          <p:nvPr/>
        </p:nvSpPr>
        <p:spPr>
          <a:xfrm>
            <a:off x="756000" y="5904000"/>
            <a:ext cx="6048000" cy="4032000"/>
          </a:xfrm>
          <a:custGeom>
            <a:avLst/>
            <a:gdLst/>
            <a:ahLst/>
            <a:cxnLst/>
            <a:rect l="l" t="t" r="r" b="b"/>
            <a:pathLst>
              <a:path w="6048000" h="4032000">
                <a:moveTo>
                  <a:pt x="0" y="0"/>
                </a:moveTo>
                <a:lnTo>
                  <a:pt x="6048000" y="0"/>
                </a:lnTo>
                <a:lnTo>
                  <a:pt x="6048000" y="4032000"/>
                </a:lnTo>
                <a:lnTo>
                  <a:pt x="0" y="4032000"/>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756000" y="822675"/>
            <a:ext cx="6048000" cy="1044575"/>
          </a:xfrm>
          <a:prstGeom prst="rect">
            <a:avLst/>
          </a:prstGeom>
        </p:spPr>
        <p:txBody>
          <a:bodyPr lIns="0" tIns="0" rIns="0" bIns="0" rtlCol="0" anchor="t">
            <a:spAutoFit/>
          </a:bodyPr>
          <a:lstStyle/>
          <a:p>
            <a:pPr marL="0" lvl="0" indent="0" algn="ctr">
              <a:lnSpc>
                <a:spcPts val="3999"/>
              </a:lnSpc>
            </a:pPr>
            <a:r>
              <a:rPr lang="en-US" sz="3999" b="1">
                <a:solidFill>
                  <a:srgbClr val="41395F"/>
                </a:solidFill>
                <a:latin typeface="Arimo Bold"/>
                <a:ea typeface="Arimo Bold"/>
                <a:cs typeface="Arimo Bold"/>
                <a:sym typeface="Arimo Bold"/>
              </a:rPr>
              <a:t>ACADEMY CONTACT INFORMATION</a:t>
            </a:r>
          </a:p>
        </p:txBody>
      </p:sp>
      <p:sp>
        <p:nvSpPr>
          <p:cNvPr id="5" name="Freeform 5"/>
          <p:cNvSpPr/>
          <p:nvPr/>
        </p:nvSpPr>
        <p:spPr>
          <a:xfrm>
            <a:off x="5581947" y="2379908"/>
            <a:ext cx="1093791" cy="1901553"/>
          </a:xfrm>
          <a:custGeom>
            <a:avLst/>
            <a:gdLst/>
            <a:ahLst/>
            <a:cxnLst/>
            <a:rect l="l" t="t" r="r" b="b"/>
            <a:pathLst>
              <a:path w="1093791" h="1901553">
                <a:moveTo>
                  <a:pt x="0" y="0"/>
                </a:moveTo>
                <a:lnTo>
                  <a:pt x="1093791" y="0"/>
                </a:lnTo>
                <a:lnTo>
                  <a:pt x="1093791" y="1901553"/>
                </a:lnTo>
                <a:lnTo>
                  <a:pt x="0" y="1901553"/>
                </a:lnTo>
                <a:lnTo>
                  <a:pt x="0" y="0"/>
                </a:lnTo>
                <a:close/>
              </a:path>
            </a:pathLst>
          </a:custGeom>
          <a:blipFill>
            <a:blip r:embed="rId5"/>
            <a:stretch>
              <a:fillRect l="-7949" r="-7949"/>
            </a:stretch>
          </a:blipFill>
        </p:spPr>
        <p:txBody>
          <a:bodyPr/>
          <a:lstStyle/>
          <a:p>
            <a:endParaRPr lang="en-US"/>
          </a:p>
        </p:txBody>
      </p:sp>
      <p:sp>
        <p:nvSpPr>
          <p:cNvPr id="6" name="Freeform 6"/>
          <p:cNvSpPr/>
          <p:nvPr/>
        </p:nvSpPr>
        <p:spPr>
          <a:xfrm>
            <a:off x="4430229" y="3484097"/>
            <a:ext cx="1575294" cy="1217175"/>
          </a:xfrm>
          <a:custGeom>
            <a:avLst/>
            <a:gdLst/>
            <a:ahLst/>
            <a:cxnLst/>
            <a:rect l="l" t="t" r="r" b="b"/>
            <a:pathLst>
              <a:path w="1575294" h="1217175">
                <a:moveTo>
                  <a:pt x="0" y="0"/>
                </a:moveTo>
                <a:lnTo>
                  <a:pt x="1575294" y="0"/>
                </a:lnTo>
                <a:lnTo>
                  <a:pt x="1575294" y="1217176"/>
                </a:lnTo>
                <a:lnTo>
                  <a:pt x="0" y="1217176"/>
                </a:lnTo>
                <a:lnTo>
                  <a:pt x="0" y="0"/>
                </a:lnTo>
                <a:close/>
              </a:path>
            </a:pathLst>
          </a:custGeom>
          <a:blipFill>
            <a:blip r:embed="rId6"/>
            <a:stretch>
              <a:fillRect l="-7949" r="-7949"/>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11" r="-11"/>
            </a:stretch>
          </a:blipFill>
        </p:spPr>
        <p:txBody>
          <a:bodyPr/>
          <a:lstStyle/>
          <a:p>
            <a:endParaRPr lang="en-US"/>
          </a:p>
        </p:txBody>
      </p:sp>
      <p:graphicFrame>
        <p:nvGraphicFramePr>
          <p:cNvPr id="3" name="Table 3"/>
          <p:cNvGraphicFramePr>
            <a:graphicFrameLocks noGrp="1"/>
          </p:cNvGraphicFramePr>
          <p:nvPr>
            <p:extLst>
              <p:ext uri="{D42A27DB-BD31-4B8C-83A1-F6EECF244321}">
                <p14:modId xmlns:p14="http://schemas.microsoft.com/office/powerpoint/2010/main" val="3614568162"/>
              </p:ext>
            </p:extLst>
          </p:nvPr>
        </p:nvGraphicFramePr>
        <p:xfrm>
          <a:off x="756000" y="1375125"/>
          <a:ext cx="6048000" cy="8240871"/>
        </p:xfrm>
        <a:graphic>
          <a:graphicData uri="http://schemas.openxmlformats.org/drawingml/2006/table">
            <a:tbl>
              <a:tblPr/>
              <a:tblGrid>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3018">
                  <a:extLst>
                    <a:ext uri="{9D8B030D-6E8A-4147-A177-3AD203B41FA5}">
                      <a16:colId xmlns:a16="http://schemas.microsoft.com/office/drawing/2014/main" val="20004"/>
                    </a:ext>
                  </a:extLst>
                </a:gridCol>
                <a:gridCol w="864982">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267324">
                <a:tc gridSpan="7">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March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0"/>
                  </a:ext>
                </a:extLst>
              </a:tr>
              <a:tr h="351451">
                <a:tc>
                  <a:txBody>
                    <a:bodyPr/>
                    <a:lstStyle/>
                    <a:p>
                      <a:pPr marL="0" lvl="0" indent="0" algn="ctr">
                        <a:lnSpc>
                          <a:spcPts val="1100"/>
                        </a:lnSpc>
                        <a:defRPr/>
                      </a:pPr>
                      <a:r>
                        <a:rPr lang="en-US" sz="1100" u="none" strike="noStrike">
                          <a:solidFill>
                            <a:srgbClr val="000000"/>
                          </a:solidFill>
                          <a:latin typeface="Arimo"/>
                          <a:ea typeface="Arimo"/>
                          <a:cs typeface="Arimo"/>
                          <a:sym typeface="Arimo"/>
                        </a:rPr>
                        <a:t>Sun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a:solidFill>
                            <a:srgbClr val="000000"/>
                          </a:solidFill>
                          <a:latin typeface="Arimo"/>
                          <a:ea typeface="Arimo"/>
                          <a:cs typeface="Arimo"/>
                          <a:sym typeface="Arimo"/>
                        </a:rPr>
                        <a:t>Mon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Tues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Wed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Thurs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Fri</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Sat</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1"/>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2"/>
                  </a:ext>
                </a:extLst>
              </a:tr>
              <a:tr h="508619">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3"/>
                  </a:ext>
                </a:extLst>
              </a:tr>
              <a:tr h="215051">
                <a:tc>
                  <a:txBody>
                    <a:bodyPr/>
                    <a:lstStyle/>
                    <a:p>
                      <a:pPr marL="0" lvl="0" indent="0" algn="l">
                        <a:lnSpc>
                          <a:spcPts val="800"/>
                        </a:lnSpc>
                        <a:defRPr/>
                      </a:pPr>
                      <a:r>
                        <a:rPr lang="en-US" sz="800">
                          <a:solidFill>
                            <a:srgbClr val="000000"/>
                          </a:solidFill>
                          <a:latin typeface="Arimo"/>
                          <a:ea typeface="Arimo"/>
                          <a:cs typeface="Arimo"/>
                          <a:sym typeface="Arimo"/>
                        </a:rPr>
                        <a:t>14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4"/>
                  </a:ext>
                </a:extLst>
              </a:tr>
              <a:tr h="515554">
                <a:tc>
                  <a:txBody>
                    <a:bodyPr/>
                    <a:lstStyle/>
                    <a:p>
                      <a:pPr marL="0" lvl="0" indent="0" algn="ctr">
                        <a:lnSpc>
                          <a:spcPts val="1056"/>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Payment #1 DUE</a:t>
                      </a:r>
                      <a:endParaRPr lang="en-US" sz="1100"/>
                    </a:p>
                    <a:p>
                      <a:pPr marL="0" lvl="0" indent="0" algn="ctr">
                        <a:lnSpc>
                          <a:spcPts val="800"/>
                        </a:lnSpc>
                      </a:pPr>
                      <a:r>
                        <a:rPr lang="en-US" sz="800">
                          <a:solidFill>
                            <a:srgbClr val="000000"/>
                          </a:solidFill>
                          <a:latin typeface="Arimo"/>
                          <a:ea typeface="Arimo"/>
                          <a:cs typeface="Arimo"/>
                          <a:sym typeface="Arimo"/>
                        </a:rPr>
                        <a:t>Deadline to withdraw with partial refund</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Late Fee Added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5"/>
                  </a:ext>
                </a:extLst>
              </a:tr>
              <a:tr h="267324">
                <a:tc gridSpan="7">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u="none" strike="noStrike">
                          <a:solidFill>
                            <a:srgbClr val="000000"/>
                          </a:solidFill>
                          <a:latin typeface="Arimo Bold"/>
                          <a:ea typeface="Arimo Bold"/>
                          <a:cs typeface="Arimo Bold"/>
                          <a:sym typeface="Arimo Bold"/>
                        </a:rPr>
                        <a:t>April</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6"/>
                  </a:ext>
                </a:extLst>
              </a:tr>
              <a:tr h="267324">
                <a:tc>
                  <a:txBody>
                    <a:bodyPr/>
                    <a:lstStyle/>
                    <a:p>
                      <a:pPr marL="0" lvl="0" indent="0" algn="ctr">
                        <a:lnSpc>
                          <a:spcPts val="1100"/>
                        </a:lnSpc>
                        <a:defRPr/>
                      </a:pPr>
                      <a:r>
                        <a:rPr lang="en-US" sz="1100" u="none" strike="noStrike">
                          <a:solidFill>
                            <a:srgbClr val="000000"/>
                          </a:solidFill>
                          <a:latin typeface="Arimo"/>
                          <a:ea typeface="Arimo"/>
                          <a:cs typeface="Arimo"/>
                          <a:sym typeface="Arimo"/>
                        </a:rPr>
                        <a:t>Sun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a:solidFill>
                            <a:srgbClr val="000000"/>
                          </a:solidFill>
                          <a:latin typeface="Arimo"/>
                          <a:ea typeface="Arimo"/>
                          <a:cs typeface="Arimo"/>
                          <a:sym typeface="Arimo"/>
                        </a:rPr>
                        <a:t>Mon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Tues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Wed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Thurs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Fri</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Sat</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7"/>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11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just">
                        <a:lnSpc>
                          <a:spcPts val="800"/>
                        </a:lnSpc>
                        <a:defRPr/>
                      </a:pPr>
                      <a:r>
                        <a:rPr lang="en-US" sz="800">
                          <a:solidFill>
                            <a:srgbClr val="000000"/>
                          </a:solidFill>
                          <a:latin typeface="Arimo"/>
                          <a:ea typeface="Arimo"/>
                          <a:cs typeface="Arimo"/>
                          <a:sym typeface="Arimo"/>
                        </a:rPr>
                        <a:t>17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8"/>
                  </a:ext>
                </a:extLst>
              </a:tr>
              <a:tr h="508619">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Payment #2 DUE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Late Fee Added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9"/>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18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just">
                        <a:lnSpc>
                          <a:spcPts val="800"/>
                        </a:lnSpc>
                        <a:defRPr/>
                      </a:pPr>
                      <a:r>
                        <a:rPr lang="en-US" sz="800">
                          <a:solidFill>
                            <a:srgbClr val="000000"/>
                          </a:solidFill>
                          <a:latin typeface="Arimo"/>
                          <a:ea typeface="Arimo"/>
                          <a:cs typeface="Arimo"/>
                          <a:sym typeface="Arimo"/>
                        </a:rPr>
                        <a:t>24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0"/>
                  </a:ext>
                </a:extLst>
              </a:tr>
              <a:tr h="508619">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Health Profile due in one week!</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1"/>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25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just">
                        <a:lnSpc>
                          <a:spcPts val="800"/>
                        </a:lnSpc>
                        <a:defRPr/>
                      </a:pPr>
                      <a:r>
                        <a:rPr lang="en-US" sz="800">
                          <a:solidFill>
                            <a:srgbClr val="000000"/>
                          </a:solidFill>
                          <a:latin typeface="Arimo"/>
                          <a:ea typeface="Arimo"/>
                          <a:cs typeface="Arimo"/>
                          <a:sym typeface="Arimo"/>
                        </a:rPr>
                        <a:t>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2"/>
                  </a:ext>
                </a:extLst>
              </a:tr>
              <a:tr h="508619">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Health Profile due today!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3"/>
                  </a:ext>
                </a:extLst>
              </a:tr>
              <a:tr h="267324">
                <a:tc gridSpan="7">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May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14"/>
                  </a:ext>
                </a:extLst>
              </a:tr>
              <a:tr h="267324">
                <a:tc>
                  <a:txBody>
                    <a:bodyPr/>
                    <a:lstStyle/>
                    <a:p>
                      <a:pPr marL="0" lvl="0" indent="0" algn="ctr">
                        <a:lnSpc>
                          <a:spcPts val="1100"/>
                        </a:lnSpc>
                        <a:defRPr/>
                      </a:pPr>
                      <a:r>
                        <a:rPr lang="en-US" sz="1100" u="none" strike="noStrike">
                          <a:solidFill>
                            <a:srgbClr val="000000"/>
                          </a:solidFill>
                          <a:latin typeface="Arimo"/>
                          <a:ea typeface="Arimo"/>
                          <a:cs typeface="Arimo"/>
                          <a:sym typeface="Arimo"/>
                        </a:rPr>
                        <a:t>Sun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a:solidFill>
                            <a:srgbClr val="000000"/>
                          </a:solidFill>
                          <a:latin typeface="Arimo"/>
                          <a:ea typeface="Arimo"/>
                          <a:cs typeface="Arimo"/>
                          <a:sym typeface="Arimo"/>
                        </a:rPr>
                        <a:t>Mon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Tues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Wed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Thurs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Fri</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Sat</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15"/>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6"/>
                  </a:ext>
                </a:extLst>
              </a:tr>
              <a:tr h="508619">
                <a:tc gridSpan="7">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300"/>
                        </a:lnSpc>
                        <a:defRPr/>
                      </a:pPr>
                      <a:r>
                        <a:rPr lang="en-US" sz="1000" u="none" strike="noStrike">
                          <a:solidFill>
                            <a:srgbClr val="000000"/>
                          </a:solidFill>
                          <a:latin typeface="Arimo"/>
                          <a:ea typeface="Arimo"/>
                          <a:cs typeface="Arimo"/>
                          <a:sym typeface="Arimo"/>
                        </a:rPr>
                        <a:t>Have you purchased your optional activities yet? </a:t>
                      </a:r>
                      <a:r>
                        <a:rPr lang="en-US" sz="1000" b="1" u="none" strike="noStrike">
                          <a:solidFill>
                            <a:srgbClr val="000000"/>
                          </a:solidFill>
                          <a:latin typeface="Arimo Bold"/>
                          <a:ea typeface="Arimo Bold"/>
                          <a:cs typeface="Arimo Bold"/>
                          <a:sym typeface="Arimo Bold"/>
                        </a:rPr>
                        <a:t>The deadline is Friday, May 28th at 5:00 p.m. CST.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7"/>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8"/>
                  </a:ext>
                </a:extLst>
              </a:tr>
              <a:tr h="516545">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Payment #3 Due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9"/>
                  </a:ext>
                </a:extLst>
              </a:tr>
              <a:tr h="210041">
                <a:tc>
                  <a:txBody>
                    <a:bodyPr/>
                    <a:lstStyle/>
                    <a:p>
                      <a:pPr marL="0" lvl="0" indent="0" algn="l">
                        <a:lnSpc>
                          <a:spcPts val="800"/>
                        </a:lnSpc>
                        <a:defRPr/>
                      </a:pPr>
                      <a:r>
                        <a:rPr lang="en-US" sz="800">
                          <a:solidFill>
                            <a:srgbClr val="000000"/>
                          </a:solidFill>
                          <a:latin typeface="Arimo"/>
                          <a:ea typeface="Arimo"/>
                          <a:cs typeface="Arimo"/>
                          <a:sym typeface="Arimo"/>
                        </a:rPr>
                        <a:t>16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20"/>
                  </a:ext>
                </a:extLst>
              </a:tr>
              <a:tr h="508619">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056"/>
                        </a:lnSpc>
                        <a:defRPr/>
                      </a:pPr>
                      <a:r>
                        <a:rPr lang="en-US" sz="800">
                          <a:solidFill>
                            <a:srgbClr val="000000"/>
                          </a:solidFill>
                          <a:latin typeface="Arimo"/>
                          <a:ea typeface="Arimo"/>
                          <a:cs typeface="Arimo"/>
                          <a:sym typeface="Arimo"/>
                        </a:rPr>
                        <a:t>Late Fee Added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gridSpan="5">
                  <a:txBody>
                    <a:bodyPr/>
                    <a:lstStyle/>
                    <a:p>
                      <a:pPr algn="ctr">
                        <a:lnSpc>
                          <a:spcPts val="1032"/>
                        </a:lnSpc>
                        <a:defRPr/>
                      </a:pPr>
                      <a:r>
                        <a:rPr lang="en-US" sz="800" b="1">
                          <a:solidFill>
                            <a:srgbClr val="000000"/>
                          </a:solidFill>
                          <a:latin typeface="Arimo Bold"/>
                          <a:ea typeface="Arimo Bold"/>
                          <a:cs typeface="Arimo Bold"/>
                          <a:sym typeface="Arimo Bold"/>
                        </a:rPr>
                        <a:t>Are you currently injured? Send us your 30-day clearance to dance paperwork today!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algn="ctr">
                        <a:lnSpc>
                          <a:spcPts val="1032"/>
                        </a:lnSpc>
                        <a:defRPr/>
                      </a:pPr>
                      <a:r>
                        <a:rPr lang="en-US" sz="800" b="1">
                          <a:solidFill>
                            <a:srgbClr val="000000"/>
                          </a:solidFill>
                          <a:latin typeface="Arimo Bold"/>
                          <a:ea typeface="Arimo Bold"/>
                          <a:cs typeface="Arimo Bold"/>
                          <a:sym typeface="Arimo Bold"/>
                        </a:rPr>
                        <a:t>Are you currently injured? Send us your 30-day clearance to dance paperwork today!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algn="ctr">
                        <a:lnSpc>
                          <a:spcPts val="1032"/>
                        </a:lnSpc>
                        <a:defRPr/>
                      </a:pPr>
                      <a:r>
                        <a:rPr lang="en-US" sz="800" b="1">
                          <a:solidFill>
                            <a:srgbClr val="000000"/>
                          </a:solidFill>
                          <a:latin typeface="Arimo Bold"/>
                          <a:ea typeface="Arimo Bold"/>
                          <a:cs typeface="Arimo Bold"/>
                          <a:sym typeface="Arimo Bold"/>
                        </a:rPr>
                        <a:t>Are you currently injured? Send us your 30-day clearance to dance paperwork today!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algn="ctr">
                        <a:lnSpc>
                          <a:spcPts val="1032"/>
                        </a:lnSpc>
                        <a:defRPr/>
                      </a:pPr>
                      <a:r>
                        <a:rPr lang="en-US" sz="800" b="1">
                          <a:solidFill>
                            <a:srgbClr val="000000"/>
                          </a:solidFill>
                          <a:latin typeface="Arimo Bold"/>
                          <a:ea typeface="Arimo Bold"/>
                          <a:cs typeface="Arimo Bold"/>
                          <a:sym typeface="Arimo Bold"/>
                        </a:rPr>
                        <a:t>Are you currently injured? Send us your 30-day clearance to dance paperwork today!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algn="ctr">
                        <a:lnSpc>
                          <a:spcPts val="1032"/>
                        </a:lnSpc>
                        <a:defRPr/>
                      </a:pPr>
                      <a:r>
                        <a:rPr lang="en-US" sz="800" b="1">
                          <a:solidFill>
                            <a:srgbClr val="000000"/>
                          </a:solidFill>
                          <a:latin typeface="Arimo Bold"/>
                          <a:ea typeface="Arimo Bold"/>
                          <a:cs typeface="Arimo Bold"/>
                          <a:sym typeface="Arimo Bold"/>
                        </a:rPr>
                        <a:t>Are you currently injured? Send us your 30-day clearance to dance paperwork today!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21"/>
                  </a:ext>
                </a:extLst>
              </a:tr>
              <a:tr h="210041">
                <a:tc>
                  <a:txBody>
                    <a:bodyPr/>
                    <a:lstStyle/>
                    <a:p>
                      <a:pPr algn="l">
                        <a:lnSpc>
                          <a:spcPts val="800"/>
                        </a:lnSpc>
                        <a:defRPr/>
                      </a:pPr>
                      <a:r>
                        <a:rPr lang="en-US" sz="800">
                          <a:solidFill>
                            <a:srgbClr val="000000"/>
                          </a:solidFill>
                          <a:latin typeface="Arimo"/>
                          <a:ea typeface="Arimo"/>
                          <a:cs typeface="Arimo"/>
                          <a:sym typeface="Arimo"/>
                        </a:rPr>
                        <a:t>23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Arimo"/>
                          <a:ea typeface="Arimo"/>
                          <a:cs typeface="Arimo"/>
                          <a:sym typeface="Arimo"/>
                        </a:rPr>
                        <a:t>24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Canva Sans"/>
                          <a:ea typeface="Canva Sans"/>
                          <a:cs typeface="Canva Sans"/>
                          <a:sym typeface="Canva Sans"/>
                        </a:rPr>
                        <a:t>25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Canva Sans"/>
                          <a:ea typeface="Canva Sans"/>
                          <a:cs typeface="Canva Sans"/>
                          <a:sym typeface="Canva Sans"/>
                        </a:rPr>
                        <a:t>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Canva Sans"/>
                          <a:ea typeface="Canva Sans"/>
                          <a:cs typeface="Canva Sans"/>
                          <a:sym typeface="Canva Sans"/>
                        </a:rPr>
                        <a:t>27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Canva Sans"/>
                          <a:ea typeface="Canva Sans"/>
                          <a:cs typeface="Canva Sans"/>
                          <a:sym typeface="Canva Sans"/>
                        </a:rPr>
                        <a:t>28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r>
                        <a:rPr lang="en-US" sz="800">
                          <a:solidFill>
                            <a:srgbClr val="000000"/>
                          </a:solidFill>
                          <a:latin typeface="Canva Sans"/>
                          <a:ea typeface="Canva Sans"/>
                          <a:cs typeface="Canva Sans"/>
                          <a:sym typeface="Canva Sans"/>
                        </a:rPr>
                        <a:t>29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22"/>
                  </a:ext>
                </a:extLst>
              </a:tr>
              <a:tr h="573608">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Optional Activities Deadline is today!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l">
                        <a:lnSpc>
                          <a:spcPts val="800"/>
                        </a:lnSpc>
                        <a:defRPr/>
                      </a:pPr>
                      <a:endParaRPr lang="en-US" sz="1100" dirty="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23"/>
                  </a:ext>
                </a:extLst>
              </a:tr>
            </a:tbl>
          </a:graphicData>
        </a:graphic>
      </p:graphicFrame>
      <p:sp>
        <p:nvSpPr>
          <p:cNvPr id="4" name="TextBox 4"/>
          <p:cNvSpPr txBox="1"/>
          <p:nvPr/>
        </p:nvSpPr>
        <p:spPr>
          <a:xfrm>
            <a:off x="756000" y="794100"/>
            <a:ext cx="6048000" cy="581025"/>
          </a:xfrm>
          <a:prstGeom prst="rect">
            <a:avLst/>
          </a:prstGeom>
        </p:spPr>
        <p:txBody>
          <a:bodyPr lIns="0" tIns="0" rIns="0" bIns="0" rtlCol="0" anchor="t">
            <a:spAutoFit/>
          </a:bodyPr>
          <a:lstStyle/>
          <a:p>
            <a:pPr marL="0" lvl="0" indent="0" algn="ctr">
              <a:lnSpc>
                <a:spcPts val="3100"/>
              </a:lnSpc>
            </a:pPr>
            <a:r>
              <a:rPr lang="en-US" sz="3100" b="1" dirty="0">
                <a:solidFill>
                  <a:srgbClr val="41395F"/>
                </a:solidFill>
                <a:latin typeface="Arimo Bold"/>
                <a:ea typeface="Arimo Bold"/>
                <a:cs typeface="Arimo Bold"/>
                <a:sym typeface="Arimo Bold"/>
              </a:rPr>
              <a:t>SUMMER CALENDAR</a:t>
            </a:r>
          </a:p>
          <a:p>
            <a:pPr marL="0" lvl="0" indent="0" algn="ctr">
              <a:lnSpc>
                <a:spcPts val="1400"/>
              </a:lnSpc>
            </a:pPr>
            <a:r>
              <a:rPr lang="en-US" sz="1400" b="1" dirty="0">
                <a:solidFill>
                  <a:srgbClr val="41395F"/>
                </a:solidFill>
                <a:latin typeface="Arimo Bold"/>
                <a:ea typeface="Arimo Bold"/>
                <a:cs typeface="Arimo Bold"/>
                <a:sym typeface="Arimo Bold"/>
              </a:rPr>
              <a:t>All dates and times are subject to change.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935939347"/>
              </p:ext>
            </p:extLst>
          </p:nvPr>
        </p:nvGraphicFramePr>
        <p:xfrm>
          <a:off x="756000" y="1531926"/>
          <a:ext cx="6048000" cy="7628153"/>
        </p:xfrm>
        <a:graphic>
          <a:graphicData uri="http://schemas.openxmlformats.org/drawingml/2006/table">
            <a:tbl>
              <a:tblPr/>
              <a:tblGrid>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267368">
                <a:tc gridSpan="7">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June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0"/>
                  </a:ext>
                </a:extLst>
              </a:tr>
              <a:tr h="267368">
                <a:tc>
                  <a:txBody>
                    <a:bodyPr/>
                    <a:lstStyle/>
                    <a:p>
                      <a:pPr marL="0" lvl="0" indent="0" algn="ctr">
                        <a:lnSpc>
                          <a:spcPts val="1100"/>
                        </a:lnSpc>
                        <a:defRPr/>
                      </a:pPr>
                      <a:r>
                        <a:rPr lang="en-US" sz="1100" u="none" strike="noStrike">
                          <a:solidFill>
                            <a:srgbClr val="000000"/>
                          </a:solidFill>
                          <a:latin typeface="Arimo"/>
                          <a:ea typeface="Arimo"/>
                          <a:cs typeface="Arimo"/>
                          <a:sym typeface="Arimo"/>
                        </a:rPr>
                        <a:t>Sun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a:solidFill>
                            <a:srgbClr val="000000"/>
                          </a:solidFill>
                          <a:latin typeface="Arimo"/>
                          <a:ea typeface="Arimo"/>
                          <a:cs typeface="Arimo"/>
                          <a:sym typeface="Arimo"/>
                        </a:rPr>
                        <a:t>Mon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Tues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Wed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Thurs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Fri</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Sat</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1"/>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30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2"/>
                  </a:ext>
                </a:extLst>
              </a:tr>
              <a:tr h="609565">
                <a:tc gridSpan="7">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800"/>
                        </a:lnSpc>
                        <a:defRPr/>
                      </a:pPr>
                      <a:r>
                        <a:rPr lang="en-US" sz="800" u="none" strike="noStrike">
                          <a:solidFill>
                            <a:srgbClr val="000000"/>
                          </a:solidFill>
                          <a:latin typeface="Arimo"/>
                          <a:ea typeface="Arimo"/>
                          <a:cs typeface="Arimo"/>
                          <a:sym typeface="Arimo"/>
                        </a:rPr>
                        <a:t>Have you started packing yet? The packing list is on page 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3"/>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4"/>
                  </a:ext>
                </a:extLst>
              </a:tr>
              <a:tr h="609565">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5"/>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13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just">
                        <a:lnSpc>
                          <a:spcPts val="800"/>
                        </a:lnSpc>
                        <a:defRPr/>
                      </a:pPr>
                      <a:r>
                        <a:rPr lang="en-US" sz="800">
                          <a:solidFill>
                            <a:srgbClr val="000000"/>
                          </a:solidFill>
                          <a:latin typeface="Arimo"/>
                          <a:ea typeface="Arimo"/>
                          <a:cs typeface="Arimo"/>
                          <a:sym typeface="Arimo"/>
                        </a:rPr>
                        <a:t>19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6"/>
                  </a:ext>
                </a:extLst>
              </a:tr>
              <a:tr h="609565">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Payment #4 DUE</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Late Fee Added</a:t>
                      </a:r>
                      <a:endParaRPr lang="en-US" sz="1100"/>
                    </a:p>
                    <a:p>
                      <a:pPr marL="0" lvl="0" indent="0" algn="ctr">
                        <a:lnSpc>
                          <a:spcPts val="800"/>
                        </a:lnSpc>
                      </a:pPr>
                      <a:r>
                        <a:rPr lang="en-US" sz="800">
                          <a:solidFill>
                            <a:srgbClr val="000000"/>
                          </a:solidFill>
                          <a:latin typeface="Arimo"/>
                          <a:ea typeface="Arimo"/>
                          <a:cs typeface="Arimo"/>
                          <a:sym typeface="Arimo"/>
                        </a:rPr>
                        <a:t>Airport Transportation Info Sent</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Program &amp; Dorm Check-In &amp; Orientation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7"/>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20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just">
                        <a:lnSpc>
                          <a:spcPts val="800"/>
                        </a:lnSpc>
                        <a:defRPr/>
                      </a:pPr>
                      <a:r>
                        <a:rPr lang="en-US" sz="800">
                          <a:solidFill>
                            <a:srgbClr val="000000"/>
                          </a:solidFill>
                          <a:latin typeface="Arimo"/>
                          <a:ea typeface="Arimo"/>
                          <a:cs typeface="Arimo"/>
                          <a:sym typeface="Arimo"/>
                        </a:rPr>
                        <a:t>26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8"/>
                  </a:ext>
                </a:extLst>
              </a:tr>
              <a:tr h="609565">
                <a:tc>
                  <a:txBody>
                    <a:bodyPr/>
                    <a:lstStyle/>
                    <a:p>
                      <a:pPr algn="ctr">
                        <a:lnSpc>
                          <a:spcPts val="800"/>
                        </a:lnSpc>
                        <a:defRPr/>
                      </a:pPr>
                      <a:r>
                        <a:rPr lang="en-US" sz="800">
                          <a:solidFill>
                            <a:srgbClr val="000000"/>
                          </a:solidFill>
                          <a:latin typeface="Arimo"/>
                          <a:ea typeface="Arimo"/>
                          <a:cs typeface="Arimo"/>
                          <a:sym typeface="Arimo"/>
                        </a:rPr>
                        <a:t>Weekend Activity #1</a:t>
                      </a:r>
                      <a:endParaRPr lang="en-US" sz="1100"/>
                    </a:p>
                    <a:p>
                      <a:pPr algn="ctr">
                        <a:lnSpc>
                          <a:spcPts val="800"/>
                        </a:lnSpc>
                      </a:pPr>
                      <a:r>
                        <a:rPr lang="en-US" sz="800" i="1">
                          <a:solidFill>
                            <a:srgbClr val="000000"/>
                          </a:solidFill>
                          <a:latin typeface="Arimo Italics"/>
                          <a:ea typeface="Arimo Italics"/>
                          <a:cs typeface="Arimo Italics"/>
                          <a:sym typeface="Arimo Italics"/>
                        </a:rPr>
                        <a:t>Swan Lake </a:t>
                      </a:r>
                      <a:r>
                        <a:rPr lang="en-US" sz="800">
                          <a:solidFill>
                            <a:srgbClr val="000000"/>
                          </a:solidFill>
                          <a:latin typeface="Arimo"/>
                          <a:ea typeface="Arimo"/>
                          <a:cs typeface="Arimo"/>
                          <a:sym typeface="Arimo"/>
                        </a:rPr>
                        <a:t>HB Performance</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First Day of Classes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Audition Info Sesssion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Deadline to Purchase Catered Lunch</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9"/>
                  </a:ext>
                </a:extLst>
              </a:tr>
              <a:tr h="267368">
                <a:tc gridSpan="7">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hMerge="1">
                  <a:txBody>
                    <a:bodyPr/>
                    <a:lstStyle/>
                    <a:p>
                      <a:pPr marL="0" lvl="0" indent="0" algn="ctr">
                        <a:lnSpc>
                          <a:spcPts val="1100"/>
                        </a:lnSpc>
                        <a:defRPr/>
                      </a:pPr>
                      <a:r>
                        <a:rPr lang="en-US" sz="1100" b="1">
                          <a:solidFill>
                            <a:srgbClr val="000000"/>
                          </a:solidFill>
                          <a:latin typeface="Arimo Bold"/>
                          <a:ea typeface="Arimo Bold"/>
                          <a:cs typeface="Arimo Bold"/>
                          <a:sym typeface="Arimo Bold"/>
                        </a:rPr>
                        <a:t>July</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10"/>
                  </a:ext>
                </a:extLst>
              </a:tr>
              <a:tr h="267368">
                <a:tc>
                  <a:txBody>
                    <a:bodyPr/>
                    <a:lstStyle/>
                    <a:p>
                      <a:pPr marL="0" lvl="0" indent="0" algn="ctr">
                        <a:lnSpc>
                          <a:spcPts val="1100"/>
                        </a:lnSpc>
                        <a:defRPr/>
                      </a:pPr>
                      <a:r>
                        <a:rPr lang="en-US" sz="1100" u="none" strike="noStrike">
                          <a:solidFill>
                            <a:srgbClr val="000000"/>
                          </a:solidFill>
                          <a:latin typeface="Arimo"/>
                          <a:ea typeface="Arimo"/>
                          <a:cs typeface="Arimo"/>
                          <a:sym typeface="Arimo"/>
                        </a:rPr>
                        <a:t>Sun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a:solidFill>
                            <a:srgbClr val="000000"/>
                          </a:solidFill>
                          <a:latin typeface="Arimo"/>
                          <a:ea typeface="Arimo"/>
                          <a:cs typeface="Arimo"/>
                          <a:sym typeface="Arimo"/>
                        </a:rPr>
                        <a:t>Mon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Tues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Wed</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Thurs</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Fri</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100"/>
                        </a:lnSpc>
                        <a:defRPr/>
                      </a:pPr>
                      <a:r>
                        <a:rPr lang="en-US" sz="1100" u="none" strike="noStrike">
                          <a:solidFill>
                            <a:srgbClr val="000000"/>
                          </a:solidFill>
                          <a:latin typeface="Arimo"/>
                          <a:ea typeface="Arimo"/>
                          <a:cs typeface="Arimo"/>
                          <a:sym typeface="Arimo"/>
                        </a:rPr>
                        <a:t>Sat</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11"/>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27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2"/>
                  </a:ext>
                </a:extLst>
              </a:tr>
              <a:tr h="609565">
                <a:tc>
                  <a:txBody>
                    <a:bodyPr/>
                    <a:lstStyle/>
                    <a:p>
                      <a:pPr algn="ctr">
                        <a:lnSpc>
                          <a:spcPts val="800"/>
                        </a:lnSpc>
                        <a:defRPr/>
                      </a:pPr>
                      <a:r>
                        <a:rPr lang="en-US" sz="800">
                          <a:solidFill>
                            <a:srgbClr val="000000"/>
                          </a:solidFill>
                          <a:latin typeface="Arimo"/>
                          <a:ea typeface="Arimo"/>
                          <a:cs typeface="Arimo"/>
                          <a:sym typeface="Arimo"/>
                        </a:rPr>
                        <a:t>Weekend Activity #2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3"/>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4"/>
                  </a:ext>
                </a:extLst>
              </a:tr>
              <a:tr h="609565">
                <a:tc>
                  <a:txBody>
                    <a:bodyPr/>
                    <a:lstStyle/>
                    <a:p>
                      <a:pPr algn="ctr">
                        <a:lnSpc>
                          <a:spcPts val="800"/>
                        </a:lnSpc>
                        <a:defRPr/>
                      </a:pPr>
                      <a:r>
                        <a:rPr lang="en-US" sz="800">
                          <a:solidFill>
                            <a:srgbClr val="000000"/>
                          </a:solidFill>
                          <a:latin typeface="Arimo"/>
                          <a:ea typeface="Arimo"/>
                          <a:cs typeface="Arimo"/>
                          <a:sym typeface="Arimo"/>
                        </a:rPr>
                        <a:t>Weekend Activity #3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r>
                        <a:rPr lang="en-US" sz="800">
                          <a:solidFill>
                            <a:srgbClr val="000000"/>
                          </a:solidFill>
                          <a:latin typeface="Arimo"/>
                          <a:ea typeface="Arimo"/>
                          <a:cs typeface="Arimo"/>
                          <a:sym typeface="Arimo"/>
                        </a:rPr>
                        <a:t>Deadline to Register for Audition</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 </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5"/>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11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16</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17</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6"/>
                  </a:ext>
                </a:extLst>
              </a:tr>
              <a:tr h="609565">
                <a:tc>
                  <a:txBody>
                    <a:bodyPr/>
                    <a:lstStyle/>
                    <a:p>
                      <a:pPr algn="ctr">
                        <a:lnSpc>
                          <a:spcPts val="800"/>
                        </a:lnSpc>
                        <a:defRPr/>
                      </a:pPr>
                      <a:r>
                        <a:rPr lang="en-US" sz="800">
                          <a:solidFill>
                            <a:srgbClr val="000000"/>
                          </a:solidFill>
                          <a:latin typeface="Arimo"/>
                          <a:ea typeface="Arimo"/>
                          <a:cs typeface="Arimo"/>
                          <a:sym typeface="Arimo"/>
                        </a:rPr>
                        <a:t>Weekend Activity #4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dirty="0">
                          <a:solidFill>
                            <a:srgbClr val="000000"/>
                          </a:solidFill>
                          <a:latin typeface="Arimo"/>
                          <a:ea typeface="Arimo"/>
                          <a:cs typeface="Arimo"/>
                          <a:sym typeface="Arimo"/>
                        </a:rPr>
                        <a:t>Year-Round  Audition</a:t>
                      </a:r>
                      <a:endParaRPr lang="en-US" sz="1100" dirty="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dirty="0">
                          <a:solidFill>
                            <a:srgbClr val="000000"/>
                          </a:solidFill>
                          <a:latin typeface="Arimo"/>
                          <a:ea typeface="Arimo"/>
                          <a:cs typeface="Arimo"/>
                          <a:sym typeface="Arimo"/>
                        </a:rPr>
                        <a:t>Year-Round Audition</a:t>
                      </a:r>
                      <a:endParaRPr lang="en-US" sz="1100" dirty="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 Audition Results Distributed</a:t>
                      </a:r>
                      <a:endParaRPr lang="en-US" sz="1100"/>
                    </a:p>
                    <a:p>
                      <a:pPr algn="ctr">
                        <a:lnSpc>
                          <a:spcPts val="800"/>
                        </a:lnSpc>
                      </a:pPr>
                      <a:r>
                        <a:rPr lang="en-US" sz="800">
                          <a:solidFill>
                            <a:srgbClr val="000000"/>
                          </a:solidFill>
                          <a:latin typeface="Arimo"/>
                          <a:ea typeface="Arimo"/>
                          <a:cs typeface="Arimo"/>
                          <a:sym typeface="Arimo"/>
                        </a:rPr>
                        <a:t>AFA Performance</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7"/>
                  </a:ext>
                </a:extLst>
              </a:tr>
              <a:tr h="210075">
                <a:tc>
                  <a:txBody>
                    <a:bodyPr/>
                    <a:lstStyle/>
                    <a:p>
                      <a:pPr marL="0" lvl="0" indent="0" algn="l">
                        <a:lnSpc>
                          <a:spcPts val="800"/>
                        </a:lnSpc>
                        <a:defRPr/>
                      </a:pPr>
                      <a:r>
                        <a:rPr lang="en-US" sz="800">
                          <a:solidFill>
                            <a:srgbClr val="000000"/>
                          </a:solidFill>
                          <a:latin typeface="Arimo"/>
                          <a:ea typeface="Arimo"/>
                          <a:cs typeface="Arimo"/>
                          <a:sym typeface="Arimo"/>
                        </a:rPr>
                        <a:t>18</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19</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20</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21</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22</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23</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l">
                        <a:lnSpc>
                          <a:spcPts val="800"/>
                        </a:lnSpc>
                        <a:defRPr/>
                      </a:pPr>
                      <a:r>
                        <a:rPr lang="en-US" sz="800">
                          <a:solidFill>
                            <a:srgbClr val="000000"/>
                          </a:solidFill>
                          <a:latin typeface="Arimo"/>
                          <a:ea typeface="Arimo"/>
                          <a:cs typeface="Arimo"/>
                          <a:sym typeface="Arimo"/>
                        </a:rPr>
                        <a:t>24</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8"/>
                  </a:ext>
                </a:extLst>
              </a:tr>
              <a:tr h="611126">
                <a:tc>
                  <a:txBody>
                    <a:bodyPr/>
                    <a:lstStyle/>
                    <a:p>
                      <a:pPr algn="ctr">
                        <a:lnSpc>
                          <a:spcPts val="800"/>
                        </a:lnSpc>
                        <a:defRPr/>
                      </a:pPr>
                      <a:r>
                        <a:rPr lang="en-US" sz="800">
                          <a:solidFill>
                            <a:srgbClr val="000000"/>
                          </a:solidFill>
                          <a:latin typeface="Arimo"/>
                          <a:ea typeface="Arimo"/>
                          <a:cs typeface="Arimo"/>
                          <a:sym typeface="Arimo"/>
                        </a:rPr>
                        <a:t>Weekend Activity #5</a:t>
                      </a: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Class Observation Week</a:t>
                      </a:r>
                      <a:endParaRPr lang="en-US" sz="1100"/>
                    </a:p>
                    <a:p>
                      <a:pPr algn="ctr">
                        <a:lnSpc>
                          <a:spcPts val="800"/>
                        </a:lnSpc>
                      </a:pPr>
                      <a:r>
                        <a:rPr lang="en-US" sz="800">
                          <a:solidFill>
                            <a:srgbClr val="000000"/>
                          </a:solidFill>
                          <a:latin typeface="Arimo"/>
                          <a:ea typeface="Arimo"/>
                          <a:cs typeface="Arimo"/>
                          <a:sym typeface="Arimo"/>
                        </a:rPr>
                        <a:t>(Schedule TBD)</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endParaRPr lang="en-US" sz="1100"/>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Final Performance </a:t>
                      </a:r>
                      <a:endParaRPr lang="en-US" sz="1100"/>
                    </a:p>
                    <a:p>
                      <a:pPr algn="ctr">
                        <a:lnSpc>
                          <a:spcPts val="800"/>
                        </a:lnSpc>
                      </a:pPr>
                      <a:r>
                        <a:rPr lang="en-US" sz="800">
                          <a:solidFill>
                            <a:srgbClr val="000000"/>
                          </a:solidFill>
                          <a:latin typeface="Arimo"/>
                          <a:ea typeface="Arimo"/>
                          <a:cs typeface="Arimo"/>
                          <a:sym typeface="Arimo"/>
                        </a:rPr>
                        <a:t>#1 &amp; #2</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a:solidFill>
                            <a:srgbClr val="000000"/>
                          </a:solidFill>
                          <a:latin typeface="Arimo"/>
                          <a:ea typeface="Arimo"/>
                          <a:cs typeface="Arimo"/>
                          <a:sym typeface="Arimo"/>
                        </a:rPr>
                        <a:t>Last Day of Classes</a:t>
                      </a:r>
                      <a:endParaRPr lang="en-US" sz="1100"/>
                    </a:p>
                    <a:p>
                      <a:pPr algn="ctr">
                        <a:lnSpc>
                          <a:spcPts val="800"/>
                        </a:lnSpc>
                      </a:pPr>
                      <a:r>
                        <a:rPr lang="en-US" sz="800">
                          <a:solidFill>
                            <a:srgbClr val="000000"/>
                          </a:solidFill>
                          <a:latin typeface="Arimo"/>
                          <a:ea typeface="Arimo"/>
                          <a:cs typeface="Arimo"/>
                          <a:sym typeface="Arimo"/>
                        </a:rPr>
                        <a:t>Final Performance </a:t>
                      </a:r>
                    </a:p>
                    <a:p>
                      <a:pPr algn="ctr">
                        <a:lnSpc>
                          <a:spcPts val="800"/>
                        </a:lnSpc>
                      </a:pPr>
                      <a:r>
                        <a:rPr lang="en-US" sz="800">
                          <a:solidFill>
                            <a:srgbClr val="000000"/>
                          </a:solidFill>
                          <a:latin typeface="Arimo"/>
                          <a:ea typeface="Arimo"/>
                          <a:cs typeface="Arimo"/>
                          <a:sym typeface="Arimo"/>
                        </a:rPr>
                        <a:t>#3 &amp; #4</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800"/>
                        </a:lnSpc>
                        <a:defRPr/>
                      </a:pPr>
                      <a:r>
                        <a:rPr lang="en-US" sz="800" dirty="0">
                          <a:solidFill>
                            <a:srgbClr val="000000"/>
                          </a:solidFill>
                          <a:latin typeface="Arimo"/>
                          <a:ea typeface="Arimo"/>
                          <a:cs typeface="Arimo"/>
                          <a:sym typeface="Arimo"/>
                        </a:rPr>
                        <a:t>Dorm Check-Out</a:t>
                      </a:r>
                      <a:endParaRPr lang="en-US" sz="1100" dirty="0"/>
                    </a:p>
                    <a:p>
                      <a:pPr algn="ctr">
                        <a:lnSpc>
                          <a:spcPts val="800"/>
                        </a:lnSpc>
                      </a:pPr>
                      <a:r>
                        <a:rPr lang="en-US" sz="800" dirty="0">
                          <a:solidFill>
                            <a:srgbClr val="000000"/>
                          </a:solidFill>
                          <a:latin typeface="Arimo"/>
                          <a:ea typeface="Arimo"/>
                          <a:cs typeface="Arimo"/>
                          <a:sym typeface="Arimo"/>
                        </a:rPr>
                        <a:t>(No Classes)</a:t>
                      </a:r>
                    </a:p>
                  </a:txBody>
                  <a:tcPr marL="9525" marR="9525" marT="9525" marB="9525"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
        <p:nvSpPr>
          <p:cNvPr id="3" name="TextBox 3"/>
          <p:cNvSpPr txBox="1"/>
          <p:nvPr/>
        </p:nvSpPr>
        <p:spPr>
          <a:xfrm>
            <a:off x="756000" y="794100"/>
            <a:ext cx="6048000" cy="581014"/>
          </a:xfrm>
          <a:prstGeom prst="rect">
            <a:avLst/>
          </a:prstGeom>
        </p:spPr>
        <p:txBody>
          <a:bodyPr lIns="0" tIns="0" rIns="0" bIns="0" rtlCol="0" anchor="t">
            <a:spAutoFit/>
          </a:bodyPr>
          <a:lstStyle/>
          <a:p>
            <a:pPr marL="0" lvl="0" indent="0" algn="ctr">
              <a:lnSpc>
                <a:spcPts val="3100"/>
              </a:lnSpc>
            </a:pPr>
            <a:r>
              <a:rPr lang="en-US" sz="3100" b="1">
                <a:solidFill>
                  <a:srgbClr val="41395F"/>
                </a:solidFill>
                <a:latin typeface="Arimo Bold"/>
                <a:ea typeface="Arimo Bold"/>
                <a:cs typeface="Arimo Bold"/>
                <a:sym typeface="Arimo Bold"/>
              </a:rPr>
              <a:t>SUMMER CALENDAR</a:t>
            </a:r>
          </a:p>
          <a:p>
            <a:pPr marL="0" lvl="0" indent="0" algn="ctr">
              <a:lnSpc>
                <a:spcPts val="1400"/>
              </a:lnSpc>
            </a:pPr>
            <a:r>
              <a:rPr lang="en-US" sz="1400" b="1">
                <a:solidFill>
                  <a:srgbClr val="41395F"/>
                </a:solidFill>
                <a:latin typeface="Arimo Bold"/>
                <a:ea typeface="Arimo Bold"/>
                <a:cs typeface="Arimo Bold"/>
                <a:sym typeface="Arimo Bold"/>
              </a:rPr>
              <a:t>All dates and times are subject to change.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794100"/>
            <a:ext cx="6048000" cy="9059328"/>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REGISTRATION</a:t>
            </a:r>
          </a:p>
          <a:p>
            <a:pPr algn="ctr">
              <a:lnSpc>
                <a:spcPts val="1200"/>
              </a:lnSpc>
            </a:pPr>
            <a:endParaRPr lang="en-US" sz="3000" b="1">
              <a:solidFill>
                <a:srgbClr val="41395F"/>
              </a:solidFill>
              <a:latin typeface="Arimo Bold"/>
              <a:ea typeface="Arimo Bold"/>
              <a:cs typeface="Arimo Bold"/>
              <a:sym typeface="Arimo Bold"/>
            </a:endParaRPr>
          </a:p>
          <a:p>
            <a:pPr algn="ctr">
              <a:lnSpc>
                <a:spcPts val="1200"/>
              </a:lnSpc>
            </a:pPr>
            <a:endParaRPr lang="en-US" sz="3000" b="1">
              <a:solidFill>
                <a:srgbClr val="41395F"/>
              </a:solidFill>
              <a:latin typeface="Arimo Bold"/>
              <a:ea typeface="Arimo Bold"/>
              <a:cs typeface="Arimo Bold"/>
              <a:sym typeface="Arimo Bold"/>
            </a:endParaRPr>
          </a:p>
          <a:p>
            <a:pPr marL="0" lvl="0" indent="0" algn="l">
              <a:lnSpc>
                <a:spcPts val="1536"/>
              </a:lnSpc>
            </a:pPr>
            <a:r>
              <a:rPr lang="en-US" sz="1200">
                <a:solidFill>
                  <a:srgbClr val="000000"/>
                </a:solidFill>
                <a:latin typeface="Arimo"/>
                <a:ea typeface="Arimo"/>
                <a:cs typeface="Arimo"/>
                <a:sym typeface="Arimo"/>
              </a:rPr>
              <a:t>Registration and payment are due by the deadline shown on the student's acceptance email to secure enrollment. Partial enrollment is not allowed.</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Registration will close once level/section limits are reached.</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Payment Methods</a:t>
            </a:r>
          </a:p>
          <a:p>
            <a:pPr marL="0" lvl="0" indent="0" algn="l">
              <a:lnSpc>
                <a:spcPts val="1536"/>
              </a:lnSpc>
            </a:pPr>
            <a:r>
              <a:rPr lang="en-US" sz="1200">
                <a:solidFill>
                  <a:srgbClr val="000000"/>
                </a:solidFill>
                <a:latin typeface="Arimo"/>
                <a:ea typeface="Arimo"/>
                <a:cs typeface="Arimo"/>
                <a:sym typeface="Arimo"/>
              </a:rPr>
              <a:t>Houston Ballet accepts checks*, cashier's checks, cash, ACH+, or credit cards+. Payments may be mailed, hand-delivered, completed online, or phoned into the Academy office. </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*If a check is returned for any reason, a $25 fee will be charged. The fee must be paid in cash within one week from the time the owner of the account is notified.</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+ACH payments incur a processing fee of $1.50 per transaction. Credit card payments incur a processing fee of $2.75 per $99.99.</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Scholarships &amp; Financial Aid</a:t>
            </a:r>
          </a:p>
          <a:p>
            <a:pPr marL="0" lvl="0" indent="0" algn="l">
              <a:lnSpc>
                <a:spcPts val="1536"/>
              </a:lnSpc>
            </a:pPr>
            <a:r>
              <a:rPr lang="en-US" sz="1200">
                <a:solidFill>
                  <a:srgbClr val="000000"/>
                </a:solidFill>
                <a:latin typeface="Arimo"/>
                <a:ea typeface="Arimo"/>
                <a:cs typeface="Arimo"/>
                <a:sym typeface="Arimo"/>
              </a:rPr>
              <a:t>Merit scholarships are awarded at the time of placement by the Academy Artistic Staff. Scholarships are based on the student's physical and artistic abilities. You cannot apply for a scholarship.</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Financial aid is awarded via an application process. The application review process may take up to a month. Decisions are sent via email. Financial aid only covers a portion of costs and is typically no more than 25% of tuition. The application is available on the </a:t>
            </a:r>
            <a:r>
              <a:rPr lang="en-US" sz="1200" u="sng">
                <a:solidFill>
                  <a:srgbClr val="000000"/>
                </a:solidFill>
                <a:latin typeface="Arimo"/>
                <a:ea typeface="Arimo"/>
                <a:cs typeface="Arimo"/>
                <a:sym typeface="Arimo"/>
                <a:hlinkClick r:id="rId2" tooltip="https://houstonballet.powerschool.com/public/"/>
              </a:rPr>
              <a:t>PowerSchool Parent Portal</a:t>
            </a:r>
            <a:r>
              <a:rPr lang="en-US" sz="1200">
                <a:solidFill>
                  <a:srgbClr val="000000"/>
                </a:solidFill>
                <a:latin typeface="Arimo"/>
                <a:ea typeface="Arimo"/>
                <a:cs typeface="Arimo"/>
                <a:sym typeface="Arimo"/>
              </a:rPr>
              <a:t> beginning January 1st.</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Payments made by individuals or organizations on behalf of a Summer Intensive Program student are accepted but cannot be considered tax-deductible donations.</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Withdrawal Policy</a:t>
            </a:r>
          </a:p>
          <a:p>
            <a:pPr marL="0" lvl="0" indent="0" algn="l">
              <a:lnSpc>
                <a:spcPts val="1536"/>
              </a:lnSpc>
            </a:pPr>
            <a:r>
              <a:rPr lang="en-US" sz="1200">
                <a:solidFill>
                  <a:srgbClr val="000000"/>
                </a:solidFill>
                <a:latin typeface="Arimo"/>
                <a:ea typeface="Arimo"/>
                <a:cs typeface="Arimo"/>
                <a:sym typeface="Arimo"/>
              </a:rPr>
              <a:t>If a student wishes to withdraw from the Summer Intensive Program, a completed Withdrawal Form, available in your </a:t>
            </a:r>
            <a:r>
              <a:rPr lang="en-US" sz="1200" u="sng">
                <a:solidFill>
                  <a:srgbClr val="000000"/>
                </a:solidFill>
                <a:latin typeface="Arimo"/>
                <a:ea typeface="Arimo"/>
                <a:cs typeface="Arimo"/>
                <a:sym typeface="Arimo"/>
                <a:hlinkClick r:id="rId2" tooltip="https://houstonballet.powerschool.com/public/"/>
              </a:rPr>
              <a:t>PowerSchool Parent Portal</a:t>
            </a:r>
            <a:r>
              <a:rPr lang="en-US" sz="1200">
                <a:solidFill>
                  <a:srgbClr val="000000"/>
                </a:solidFill>
                <a:latin typeface="Arimo"/>
                <a:ea typeface="Arimo"/>
                <a:cs typeface="Arimo"/>
                <a:sym typeface="Arimo"/>
              </a:rPr>
              <a:t>, must be received by the Academy Office. Verbal or email withdrawal notifications will not be accepted.</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Refund Policy</a:t>
            </a:r>
          </a:p>
          <a:p>
            <a:pPr marL="0" lvl="0" indent="0" algn="l">
              <a:lnSpc>
                <a:spcPts val="1536"/>
              </a:lnSpc>
            </a:pPr>
            <a:r>
              <a:rPr lang="en-US" sz="1200">
                <a:solidFill>
                  <a:srgbClr val="000000"/>
                </a:solidFill>
                <a:latin typeface="Arimo"/>
                <a:ea typeface="Arimo"/>
                <a:cs typeface="Arimo"/>
                <a:sym typeface="Arimo"/>
              </a:rPr>
              <a:t>All fees and 1/4 of tuition (and 1/4 of housing, if applicable) are non-refundable and non-transferable. The remaining tuition and housing fees are refundable before March 15, 2027. Formal withdrawal must be received by March 15, 2027, to be eligible for any refund. All fees, tuition, and housing are non-refundable and non-transferable after March 15, 2027. The Academy is not responsible or obligated in any way to process refunds or issue tuition credits after March 15, 2027. </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It is recommended to purchase tuition insurance from a third party, such as </a:t>
            </a:r>
          </a:p>
          <a:p>
            <a:pPr marL="0" lvl="0" indent="0" algn="l">
              <a:lnSpc>
                <a:spcPts val="1536"/>
              </a:lnSpc>
            </a:pPr>
            <a:r>
              <a:rPr lang="en-US" sz="1200" u="sng">
                <a:solidFill>
                  <a:srgbClr val="000000"/>
                </a:solidFill>
                <a:latin typeface="Arimo"/>
                <a:ea typeface="Arimo"/>
                <a:cs typeface="Arimo"/>
                <a:sym typeface="Arimo"/>
                <a:hlinkClick r:id="rId3" tooltip="https://www.activityinsurance.com/Home"/>
              </a:rPr>
              <a:t>TravMark Activity Insurance</a:t>
            </a:r>
            <a:r>
              <a:rPr lang="en-US" sz="1200">
                <a:solidFill>
                  <a:srgbClr val="000000"/>
                </a:solidFill>
                <a:latin typeface="Arimo"/>
                <a:ea typeface="Arimo"/>
                <a:cs typeface="Arimo"/>
                <a:sym typeface="Arimo"/>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615857" y="121179"/>
            <a:ext cx="6328285" cy="4554099"/>
          </a:xfrm>
          <a:prstGeom prst="rect">
            <a:avLst/>
          </a:prstGeom>
        </p:spPr>
        <p:txBody>
          <a:bodyPr lIns="0" tIns="0" rIns="0" bIns="0" rtlCol="0" anchor="t">
            <a:spAutoFit/>
          </a:bodyPr>
          <a:lstStyle/>
          <a:p>
            <a:pPr algn="ctr">
              <a:lnSpc>
                <a:spcPts val="4300"/>
              </a:lnSpc>
            </a:pPr>
            <a:r>
              <a:rPr lang="en-US" sz="3139" b="1">
                <a:solidFill>
                  <a:srgbClr val="41395F"/>
                </a:solidFill>
                <a:latin typeface="Arimo Bold"/>
                <a:ea typeface="Arimo Bold"/>
                <a:cs typeface="Arimo Bold"/>
                <a:sym typeface="Arimo Bold"/>
              </a:rPr>
              <a:t>TUITION, HOUSING, AND FEES</a:t>
            </a:r>
          </a:p>
          <a:p>
            <a:pPr algn="ctr">
              <a:lnSpc>
                <a:spcPts val="1720"/>
              </a:lnSpc>
            </a:pPr>
            <a:endParaRPr lang="en-US" sz="3139" b="1">
              <a:solidFill>
                <a:srgbClr val="41395F"/>
              </a:solidFill>
              <a:latin typeface="Arimo Bold"/>
              <a:ea typeface="Arimo Bold"/>
              <a:cs typeface="Arimo Bold"/>
              <a:sym typeface="Arimo Bold"/>
            </a:endParaRPr>
          </a:p>
          <a:p>
            <a:pPr algn="ctr">
              <a:lnSpc>
                <a:spcPts val="1720"/>
              </a:lnSpc>
            </a:pPr>
            <a:r>
              <a:rPr lang="en-US" sz="1255">
                <a:solidFill>
                  <a:srgbClr val="000000"/>
                </a:solidFill>
                <a:latin typeface="Arimo"/>
                <a:ea typeface="Arimo"/>
                <a:cs typeface="Arimo"/>
                <a:sym typeface="Arimo"/>
              </a:rPr>
              <a:t>Registration Fee: $300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Health &amp; Wellness Fee: $125</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Tuition: $3,100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Housing Registration Fee: $300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University of St. Thomas (UST) Housing </a:t>
            </a:r>
            <a:r>
              <a:rPr lang="en-US" sz="1255" i="1">
                <a:solidFill>
                  <a:srgbClr val="000000"/>
                </a:solidFill>
                <a:latin typeface="Arimo Italics"/>
                <a:ea typeface="Arimo Italics"/>
                <a:cs typeface="Arimo Italics"/>
                <a:sym typeface="Arimo Italics"/>
              </a:rPr>
              <a:t>(optional)</a:t>
            </a:r>
            <a:r>
              <a:rPr lang="en-US" sz="1255">
                <a:solidFill>
                  <a:srgbClr val="000000"/>
                </a:solidFill>
                <a:latin typeface="Arimo"/>
                <a:ea typeface="Arimo"/>
                <a:cs typeface="Arimo"/>
                <a:sym typeface="Arimo"/>
              </a:rPr>
              <a:t>: $3,400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Center for Dance (CFD) Housing </a:t>
            </a:r>
            <a:r>
              <a:rPr lang="en-US" sz="1255" i="1">
                <a:solidFill>
                  <a:srgbClr val="000000"/>
                </a:solidFill>
                <a:latin typeface="Arimo Italics"/>
                <a:ea typeface="Arimo Italics"/>
                <a:cs typeface="Arimo Italics"/>
                <a:sym typeface="Arimo Italics"/>
              </a:rPr>
              <a:t>(optional; available by artistic invitation only)</a:t>
            </a:r>
            <a:r>
              <a:rPr lang="en-US" sz="1255">
                <a:solidFill>
                  <a:srgbClr val="000000"/>
                </a:solidFill>
                <a:latin typeface="Arimo"/>
                <a:ea typeface="Arimo"/>
                <a:cs typeface="Arimo"/>
                <a:sym typeface="Arimo"/>
              </a:rPr>
              <a:t>: $1,120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Market Square Tower (MST) Housing </a:t>
            </a:r>
            <a:r>
              <a:rPr lang="en-US" sz="1255" i="1">
                <a:solidFill>
                  <a:srgbClr val="000000"/>
                </a:solidFill>
                <a:latin typeface="Arimo Italics"/>
                <a:ea typeface="Arimo Italics"/>
                <a:cs typeface="Arimo Italics"/>
                <a:sym typeface="Arimo Italics"/>
              </a:rPr>
              <a:t>(optional; available by artistic invitation only)</a:t>
            </a:r>
            <a:r>
              <a:rPr lang="en-US" sz="1255">
                <a:solidFill>
                  <a:srgbClr val="000000"/>
                </a:solidFill>
                <a:latin typeface="Arimo"/>
                <a:ea typeface="Arimo"/>
                <a:cs typeface="Arimo"/>
                <a:sym typeface="Arimo"/>
              </a:rPr>
              <a:t>: $1,120</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*I-20 Processing Fee ($200) required for all international students.</a:t>
            </a:r>
          </a:p>
          <a:p>
            <a:pPr algn="ctr">
              <a:lnSpc>
                <a:spcPts val="1720"/>
              </a:lnSpc>
            </a:pPr>
            <a:endParaRPr lang="en-US" sz="1255">
              <a:solidFill>
                <a:srgbClr val="000000"/>
              </a:solidFill>
              <a:latin typeface="Arimo"/>
              <a:ea typeface="Arimo"/>
              <a:cs typeface="Arimo"/>
              <a:sym typeface="Arimo"/>
            </a:endParaRPr>
          </a:p>
          <a:p>
            <a:pPr algn="ctr">
              <a:lnSpc>
                <a:spcPts val="1720"/>
              </a:lnSpc>
            </a:pPr>
            <a:r>
              <a:rPr lang="en-US" sz="1255">
                <a:solidFill>
                  <a:srgbClr val="000000"/>
                </a:solidFill>
                <a:latin typeface="Arimo"/>
                <a:ea typeface="Arimo"/>
                <a:cs typeface="Arimo"/>
                <a:sym typeface="Arimo"/>
              </a:rPr>
              <a:t>**Optional additions are available at an additional cost.</a:t>
            </a:r>
          </a:p>
        </p:txBody>
      </p:sp>
      <p:graphicFrame>
        <p:nvGraphicFramePr>
          <p:cNvPr id="3" name="Table 3"/>
          <p:cNvGraphicFramePr>
            <a:graphicFrameLocks noGrp="1"/>
          </p:cNvGraphicFramePr>
          <p:nvPr/>
        </p:nvGraphicFramePr>
        <p:xfrm>
          <a:off x="756000" y="5142800"/>
          <a:ext cx="6048000" cy="3450386"/>
        </p:xfrm>
        <a:graphic>
          <a:graphicData uri="http://schemas.openxmlformats.org/drawingml/2006/table">
            <a:tbl>
              <a:tblPr/>
              <a:tblGrid>
                <a:gridCol w="1241415">
                  <a:extLst>
                    <a:ext uri="{9D8B030D-6E8A-4147-A177-3AD203B41FA5}">
                      <a16:colId xmlns:a16="http://schemas.microsoft.com/office/drawing/2014/main" val="20000"/>
                    </a:ext>
                  </a:extLst>
                </a:gridCol>
                <a:gridCol w="1602195">
                  <a:extLst>
                    <a:ext uri="{9D8B030D-6E8A-4147-A177-3AD203B41FA5}">
                      <a16:colId xmlns:a16="http://schemas.microsoft.com/office/drawing/2014/main" val="20001"/>
                    </a:ext>
                  </a:extLst>
                </a:gridCol>
                <a:gridCol w="1602195">
                  <a:extLst>
                    <a:ext uri="{9D8B030D-6E8A-4147-A177-3AD203B41FA5}">
                      <a16:colId xmlns:a16="http://schemas.microsoft.com/office/drawing/2014/main" val="20002"/>
                    </a:ext>
                  </a:extLst>
                </a:gridCol>
                <a:gridCol w="1602195">
                  <a:extLst>
                    <a:ext uri="{9D8B030D-6E8A-4147-A177-3AD203B41FA5}">
                      <a16:colId xmlns:a16="http://schemas.microsoft.com/office/drawing/2014/main" val="20003"/>
                    </a:ext>
                  </a:extLst>
                </a:gridCol>
              </a:tblGrid>
              <a:tr h="573606">
                <a:tc>
                  <a:txBody>
                    <a:bodyPr/>
                    <a:lstStyle/>
                    <a:p>
                      <a:pPr algn="ctr">
                        <a:lnSpc>
                          <a:spcPts val="1200"/>
                        </a:lnSpc>
                        <a:defRPr/>
                      </a:pPr>
                      <a:r>
                        <a:rPr lang="en-US" sz="1200" b="1">
                          <a:solidFill>
                            <a:srgbClr val="000000"/>
                          </a:solidFill>
                          <a:latin typeface="Arimo Bold"/>
                          <a:ea typeface="Arimo Bold"/>
                          <a:cs typeface="Arimo Bold"/>
                          <a:sym typeface="Arimo Bold"/>
                        </a:rPr>
                        <a:t>Payment Schedule</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b="1">
                          <a:solidFill>
                            <a:srgbClr val="000000"/>
                          </a:solidFill>
                          <a:latin typeface="Arimo Bold"/>
                          <a:ea typeface="Arimo Bold"/>
                          <a:cs typeface="Arimo Bold"/>
                          <a:sym typeface="Arimo Bold"/>
                        </a:rPr>
                        <a:t>Tuition Only</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b="1">
                          <a:solidFill>
                            <a:srgbClr val="000000"/>
                          </a:solidFill>
                          <a:latin typeface="Arimo Bold"/>
                          <a:ea typeface="Arimo Bold"/>
                          <a:cs typeface="Arimo Bold"/>
                          <a:sym typeface="Arimo Bold"/>
                        </a:rPr>
                        <a:t>Tuition &amp; UST</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b="1">
                          <a:solidFill>
                            <a:srgbClr val="000000"/>
                          </a:solidFill>
                          <a:latin typeface="Arimo Bold"/>
                          <a:ea typeface="Arimo Bold"/>
                          <a:cs typeface="Arimo Bold"/>
                          <a:sym typeface="Arimo Bold"/>
                        </a:rPr>
                        <a:t>Tuition &amp; CFD/MST</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0"/>
                  </a:ext>
                </a:extLst>
              </a:tr>
              <a:tr h="582356">
                <a:tc>
                  <a:txBody>
                    <a:bodyPr/>
                    <a:lstStyle/>
                    <a:p>
                      <a:pPr algn="ctr">
                        <a:lnSpc>
                          <a:spcPts val="1200"/>
                        </a:lnSpc>
                        <a:defRPr/>
                      </a:pPr>
                      <a:r>
                        <a:rPr lang="en-US" sz="1200">
                          <a:solidFill>
                            <a:srgbClr val="000000"/>
                          </a:solidFill>
                          <a:latin typeface="Arimo"/>
                          <a:ea typeface="Arimo"/>
                          <a:cs typeface="Arimo"/>
                          <a:sym typeface="Arimo"/>
                        </a:rPr>
                        <a:t>At the time of registration</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$425.00</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$725.00</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$725.00</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1"/>
                  </a:ext>
                </a:extLst>
              </a:tr>
              <a:tr h="573606">
                <a:tc>
                  <a:txBody>
                    <a:bodyPr/>
                    <a:lstStyle/>
                    <a:p>
                      <a:pPr algn="ctr">
                        <a:lnSpc>
                          <a:spcPts val="1200"/>
                        </a:lnSpc>
                        <a:defRPr/>
                      </a:pPr>
                      <a:r>
                        <a:rPr lang="en-US" sz="1200">
                          <a:solidFill>
                            <a:srgbClr val="000000"/>
                          </a:solidFill>
                          <a:latin typeface="Arimo"/>
                          <a:ea typeface="Arimo"/>
                          <a:cs typeface="Arimo"/>
                          <a:sym typeface="Arimo"/>
                        </a:rPr>
                        <a:t>March 15, 2027</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2"/>
                  </a:ext>
                </a:extLst>
              </a:tr>
              <a:tr h="573606">
                <a:tc>
                  <a:txBody>
                    <a:bodyPr/>
                    <a:lstStyle/>
                    <a:p>
                      <a:pPr algn="ctr">
                        <a:lnSpc>
                          <a:spcPts val="1200"/>
                        </a:lnSpc>
                        <a:defRPr/>
                      </a:pPr>
                      <a:r>
                        <a:rPr lang="en-US" sz="1200">
                          <a:solidFill>
                            <a:srgbClr val="000000"/>
                          </a:solidFill>
                          <a:latin typeface="Arimo"/>
                          <a:ea typeface="Arimo"/>
                          <a:cs typeface="Arimo"/>
                          <a:sym typeface="Arimo"/>
                        </a:rPr>
                        <a:t>April 15, 2027</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3"/>
                  </a:ext>
                </a:extLst>
              </a:tr>
              <a:tr h="573606">
                <a:tc>
                  <a:txBody>
                    <a:bodyPr/>
                    <a:lstStyle/>
                    <a:p>
                      <a:pPr algn="ctr">
                        <a:lnSpc>
                          <a:spcPts val="1200"/>
                        </a:lnSpc>
                        <a:defRPr/>
                      </a:pPr>
                      <a:r>
                        <a:rPr lang="en-US" sz="1200">
                          <a:solidFill>
                            <a:srgbClr val="000000"/>
                          </a:solidFill>
                          <a:latin typeface="Arimo"/>
                          <a:ea typeface="Arimo"/>
                          <a:cs typeface="Arimo"/>
                          <a:sym typeface="Arimo"/>
                        </a:rPr>
                        <a:t>May 15, 2027</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4"/>
                  </a:ext>
                </a:extLst>
              </a:tr>
              <a:tr h="573606">
                <a:tc>
                  <a:txBody>
                    <a:bodyPr/>
                    <a:lstStyle/>
                    <a:p>
                      <a:pPr algn="ctr">
                        <a:lnSpc>
                          <a:spcPts val="1200"/>
                        </a:lnSpc>
                        <a:defRPr/>
                      </a:pPr>
                      <a:r>
                        <a:rPr lang="en-US" sz="1200">
                          <a:solidFill>
                            <a:srgbClr val="000000"/>
                          </a:solidFill>
                          <a:latin typeface="Arimo"/>
                          <a:ea typeface="Arimo"/>
                          <a:cs typeface="Arimo"/>
                          <a:sym typeface="Arimo"/>
                        </a:rPr>
                        <a:t>June 15, 2027</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tc>
                  <a:txBody>
                    <a:bodyPr/>
                    <a:lstStyle/>
                    <a:p>
                      <a:pPr algn="ctr">
                        <a:lnSpc>
                          <a:spcPts val="1200"/>
                        </a:lnSpc>
                        <a:defRPr/>
                      </a:pPr>
                      <a:r>
                        <a:rPr lang="en-US" sz="1200">
                          <a:solidFill>
                            <a:srgbClr val="000000"/>
                          </a:solidFill>
                          <a:latin typeface="Arimo"/>
                          <a:ea typeface="Arimo"/>
                          <a:cs typeface="Arimo"/>
                          <a:sym typeface="Arimo"/>
                        </a:rPr>
                        <a:t>25% of tuition &amp; housing</a:t>
                      </a:r>
                      <a:endParaRPr lang="en-US" sz="1100"/>
                    </a:p>
                  </a:txBody>
                  <a:tcPr marL="76200" marR="76200" marT="76200" marB="76200" anchor="ctr">
                    <a:lnL w="12668" cap="flat" cmpd="sng" algn="ctr">
                      <a:solidFill>
                        <a:srgbClr val="8C52FF"/>
                      </a:solidFill>
                      <a:prstDash val="solid"/>
                      <a:round/>
                      <a:headEnd type="none" w="med" len="med"/>
                      <a:tailEnd type="none" w="med" len="med"/>
                    </a:lnL>
                    <a:lnR w="12668" cap="flat" cmpd="sng" algn="ctr">
                      <a:solidFill>
                        <a:srgbClr val="8C52FF"/>
                      </a:solidFill>
                      <a:prstDash val="solid"/>
                      <a:round/>
                      <a:headEnd type="none" w="med" len="med"/>
                      <a:tailEnd type="none" w="med" len="med"/>
                    </a:lnR>
                    <a:lnT w="12668" cap="flat" cmpd="sng" algn="ctr">
                      <a:solidFill>
                        <a:srgbClr val="8C52FF"/>
                      </a:solidFill>
                      <a:prstDash val="solid"/>
                      <a:round/>
                      <a:headEnd type="none" w="med" len="med"/>
                      <a:tailEnd type="none" w="med" len="med"/>
                    </a:lnT>
                    <a:lnB w="12668" cap="flat" cmpd="sng" algn="ctr">
                      <a:solidFill>
                        <a:srgbClr val="8C52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tooltip="https://www.ice.gov/sevis"/>
          </p:cNvPr>
          <p:cNvSpPr/>
          <p:nvPr/>
        </p:nvSpPr>
        <p:spPr>
          <a:xfrm>
            <a:off x="859114" y="4707124"/>
            <a:ext cx="5841771" cy="2792682"/>
          </a:xfrm>
          <a:custGeom>
            <a:avLst/>
            <a:gdLst/>
            <a:ahLst/>
            <a:cxnLst/>
            <a:rect l="l" t="t" r="r" b="b"/>
            <a:pathLst>
              <a:path w="5841771" h="2792682">
                <a:moveTo>
                  <a:pt x="0" y="0"/>
                </a:moveTo>
                <a:lnTo>
                  <a:pt x="5841772" y="0"/>
                </a:lnTo>
                <a:lnTo>
                  <a:pt x="5841772" y="2792681"/>
                </a:lnTo>
                <a:lnTo>
                  <a:pt x="0" y="2792681"/>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756000" y="235479"/>
            <a:ext cx="6048000" cy="4336378"/>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INTERNATIONAL STUDENTS</a:t>
            </a:r>
          </a:p>
          <a:p>
            <a:pPr algn="ctr">
              <a:lnSpc>
                <a:spcPts val="3000"/>
              </a:lnSpc>
            </a:pPr>
            <a:endParaRPr lang="en-US" sz="3000" b="1">
              <a:solidFill>
                <a:srgbClr val="41395F"/>
              </a:solidFill>
              <a:latin typeface="Arimo Bold"/>
              <a:ea typeface="Arimo Bold"/>
              <a:cs typeface="Arimo Bold"/>
              <a:sym typeface="Arimo Bold"/>
            </a:endParaRPr>
          </a:p>
          <a:p>
            <a:pPr marL="0" lvl="0" indent="0" algn="ctr">
              <a:lnSpc>
                <a:spcPts val="1200"/>
              </a:lnSpc>
            </a:pPr>
            <a:endParaRPr lang="en-US" sz="3000" b="1">
              <a:solidFill>
                <a:srgbClr val="41395F"/>
              </a:solidFill>
              <a:latin typeface="Arimo Bold"/>
              <a:ea typeface="Arimo Bold"/>
              <a:cs typeface="Arimo Bold"/>
              <a:sym typeface="Arimo Bold"/>
            </a:endParaRPr>
          </a:p>
          <a:p>
            <a:pPr marL="0" lvl="0" indent="0" algn="ctr">
              <a:lnSpc>
                <a:spcPts val="1536"/>
              </a:lnSpc>
            </a:pPr>
            <a:r>
              <a:rPr lang="en-US" sz="1200">
                <a:solidFill>
                  <a:srgbClr val="000000"/>
                </a:solidFill>
                <a:latin typeface="Arimo"/>
                <a:ea typeface="Arimo"/>
                <a:cs typeface="Arimo"/>
                <a:sym typeface="Arimo"/>
              </a:rPr>
              <a:t>Non-United States citizens must obtain an I-20 and an M-1 visa to participate in the Summer Intensive Program. Canadian students only need to obtain an I-20 from the Houston Ballet Academy.</a:t>
            </a:r>
          </a:p>
          <a:p>
            <a:pPr marL="0" lvl="0" indent="0" algn="ctr">
              <a:lnSpc>
                <a:spcPts val="1536"/>
              </a:lnSpc>
            </a:pPr>
            <a:endParaRPr lang="en-US" sz="1200">
              <a:solidFill>
                <a:srgbClr val="000000"/>
              </a:solidFill>
              <a:latin typeface="Arimo"/>
              <a:ea typeface="Arimo"/>
              <a:cs typeface="Arimo"/>
              <a:sym typeface="Arimo"/>
            </a:endParaRPr>
          </a:p>
          <a:p>
            <a:pPr marL="0" lvl="0" indent="0" algn="just">
              <a:lnSpc>
                <a:spcPts val="1536"/>
              </a:lnSpc>
            </a:pPr>
            <a:r>
              <a:rPr lang="en-US" sz="1200" b="1">
                <a:solidFill>
                  <a:srgbClr val="9664A4"/>
                </a:solidFill>
                <a:latin typeface="Arimo Bold"/>
                <a:ea typeface="Arimo Bold"/>
                <a:cs typeface="Arimo Bold"/>
                <a:sym typeface="Arimo Bold"/>
              </a:rPr>
              <a:t>Steps to obtain the I-20 and M-1 visa:</a:t>
            </a:r>
          </a:p>
          <a:p>
            <a:pPr marL="0" lvl="0" indent="0" algn="just">
              <a:lnSpc>
                <a:spcPts val="1536"/>
              </a:lnSpc>
            </a:pPr>
            <a:endParaRPr lang="en-US" sz="1200" b="1">
              <a:solidFill>
                <a:srgbClr val="9664A4"/>
              </a:solidFill>
              <a:latin typeface="Arimo Bold"/>
              <a:ea typeface="Arimo Bold"/>
              <a:cs typeface="Arimo Bold"/>
              <a:sym typeface="Arimo Bold"/>
            </a:endParaRPr>
          </a:p>
          <a:p>
            <a:pPr marL="259080" lvl="1" indent="-129540" algn="just">
              <a:lnSpc>
                <a:spcPts val="1536"/>
              </a:lnSpc>
              <a:buAutoNum type="arabicPeriod"/>
            </a:pPr>
            <a:r>
              <a:rPr lang="en-US" sz="1200">
                <a:solidFill>
                  <a:srgbClr val="000000"/>
                </a:solidFill>
                <a:latin typeface="Arimo"/>
                <a:ea typeface="Arimo"/>
                <a:cs typeface="Arimo"/>
                <a:sym typeface="Arimo"/>
              </a:rPr>
              <a:t>Please send the following information to the Associate Director of Student Life</a:t>
            </a:r>
          </a:p>
          <a:p>
            <a:pPr marL="518160" lvl="2" indent="-172720" algn="just">
              <a:lnSpc>
                <a:spcPts val="1536"/>
              </a:lnSpc>
              <a:buAutoNum type="alphaLcPeriod"/>
            </a:pPr>
            <a:r>
              <a:rPr lang="en-US" sz="1200">
                <a:solidFill>
                  <a:srgbClr val="000000"/>
                </a:solidFill>
                <a:latin typeface="Arimo"/>
                <a:ea typeface="Arimo"/>
                <a:cs typeface="Arimo"/>
                <a:sym typeface="Arimo"/>
              </a:rPr>
              <a:t>Copy of the biographical page of the student's passport</a:t>
            </a:r>
          </a:p>
          <a:p>
            <a:pPr marL="518160" lvl="2" indent="-172720" algn="just">
              <a:lnSpc>
                <a:spcPts val="1536"/>
              </a:lnSpc>
              <a:buAutoNum type="alphaLcPeriod"/>
            </a:pPr>
            <a:r>
              <a:rPr lang="en-US" sz="1200">
                <a:solidFill>
                  <a:srgbClr val="000000"/>
                </a:solidFill>
                <a:latin typeface="Arimo"/>
                <a:ea typeface="Arimo"/>
                <a:cs typeface="Arimo"/>
                <a:sym typeface="Arimo"/>
              </a:rPr>
              <a:t>Home address</a:t>
            </a:r>
          </a:p>
          <a:p>
            <a:pPr marL="518160" lvl="2" indent="-172720" algn="just">
              <a:lnSpc>
                <a:spcPts val="1536"/>
              </a:lnSpc>
              <a:buAutoNum type="alphaLcPeriod"/>
            </a:pPr>
            <a:r>
              <a:rPr lang="en-US" sz="1200">
                <a:solidFill>
                  <a:srgbClr val="000000"/>
                </a:solidFill>
                <a:latin typeface="Arimo"/>
                <a:ea typeface="Arimo"/>
                <a:cs typeface="Arimo"/>
                <a:sym typeface="Arimo"/>
              </a:rPr>
              <a:t>Home phone number</a:t>
            </a:r>
          </a:p>
          <a:p>
            <a:pPr marL="518160" lvl="2" indent="-172720" algn="just">
              <a:lnSpc>
                <a:spcPts val="1536"/>
              </a:lnSpc>
              <a:buAutoNum type="alphaLcPeriod"/>
            </a:pPr>
            <a:r>
              <a:rPr lang="en-US" sz="1200">
                <a:solidFill>
                  <a:srgbClr val="000000"/>
                </a:solidFill>
                <a:latin typeface="Arimo"/>
                <a:ea typeface="Arimo"/>
                <a:cs typeface="Arimo"/>
                <a:sym typeface="Arimo"/>
              </a:rPr>
              <a:t>U.S. Address while in Houston</a:t>
            </a:r>
          </a:p>
          <a:p>
            <a:pPr marL="259080" lvl="1" indent="-129540" algn="just">
              <a:lnSpc>
                <a:spcPts val="1536"/>
              </a:lnSpc>
              <a:buAutoNum type="arabicPeriod"/>
            </a:pPr>
            <a:r>
              <a:rPr lang="en-US" sz="1200">
                <a:solidFill>
                  <a:srgbClr val="000000"/>
                </a:solidFill>
                <a:latin typeface="Arimo"/>
                <a:ea typeface="Arimo"/>
                <a:cs typeface="Arimo"/>
                <a:sym typeface="Arimo"/>
              </a:rPr>
              <a:t>Receive a copy of the signed I-20 from the Associate Director of Student Life</a:t>
            </a:r>
          </a:p>
          <a:p>
            <a:pPr marL="259080" lvl="1" indent="-129540" algn="just">
              <a:lnSpc>
                <a:spcPts val="1536"/>
              </a:lnSpc>
              <a:buAutoNum type="arabicPeriod"/>
            </a:pPr>
            <a:r>
              <a:rPr lang="en-US" sz="1200">
                <a:solidFill>
                  <a:srgbClr val="000000"/>
                </a:solidFill>
                <a:latin typeface="Arimo"/>
                <a:ea typeface="Arimo"/>
                <a:cs typeface="Arimo"/>
                <a:sym typeface="Arimo"/>
              </a:rPr>
              <a:t>Print and sign the I-20</a:t>
            </a:r>
          </a:p>
          <a:p>
            <a:pPr marL="259080" lvl="1" indent="-129540" algn="just">
              <a:lnSpc>
                <a:spcPts val="1536"/>
              </a:lnSpc>
              <a:buAutoNum type="arabicPeriod"/>
            </a:pPr>
            <a:r>
              <a:rPr lang="en-US" sz="1200">
                <a:solidFill>
                  <a:srgbClr val="000000"/>
                </a:solidFill>
                <a:latin typeface="Arimo"/>
                <a:ea typeface="Arimo"/>
                <a:cs typeface="Arimo"/>
                <a:sym typeface="Arimo"/>
              </a:rPr>
              <a:t>Pay the I-901 SEVIS fee </a:t>
            </a:r>
            <a:r>
              <a:rPr lang="en-US" sz="1200" b="1" u="sng">
                <a:solidFill>
                  <a:srgbClr val="000000"/>
                </a:solidFill>
                <a:latin typeface="Arimo Bold"/>
                <a:ea typeface="Arimo Bold"/>
                <a:cs typeface="Arimo Bold"/>
                <a:sym typeface="Arimo Bold"/>
                <a:hlinkClick r:id="rId4" tooltip="https://www.fmjfee.com/i901fee/index.html"/>
              </a:rPr>
              <a:t>HERE</a:t>
            </a:r>
          </a:p>
          <a:p>
            <a:pPr marL="259080" lvl="1" indent="-129540" algn="just">
              <a:lnSpc>
                <a:spcPts val="1536"/>
              </a:lnSpc>
              <a:buAutoNum type="arabicPeriod"/>
            </a:pPr>
            <a:r>
              <a:rPr lang="en-US" sz="1200">
                <a:solidFill>
                  <a:srgbClr val="000000"/>
                </a:solidFill>
                <a:latin typeface="Arimo"/>
                <a:ea typeface="Arimo"/>
                <a:cs typeface="Arimo"/>
                <a:sym typeface="Arimo"/>
              </a:rPr>
              <a:t>Pay the I-20 Processing Fee in EduTrak no later than May 15th </a:t>
            </a:r>
          </a:p>
          <a:p>
            <a:pPr marL="259080" lvl="1" indent="-129540" algn="just">
              <a:lnSpc>
                <a:spcPts val="1536"/>
              </a:lnSpc>
              <a:buAutoNum type="arabicPeriod"/>
            </a:pPr>
            <a:r>
              <a:rPr lang="en-US" sz="1200">
                <a:solidFill>
                  <a:srgbClr val="000000"/>
                </a:solidFill>
                <a:latin typeface="Arimo"/>
                <a:ea typeface="Arimo"/>
                <a:cs typeface="Arimo"/>
                <a:sym typeface="Arimo"/>
              </a:rPr>
              <a:t>Schedule an appointment at your local U.S. consulate</a:t>
            </a:r>
          </a:p>
          <a:p>
            <a:pPr marL="259080" lvl="1" indent="-129540" algn="just">
              <a:lnSpc>
                <a:spcPts val="1536"/>
              </a:lnSpc>
              <a:buAutoNum type="arabicPeriod"/>
            </a:pPr>
            <a:r>
              <a:rPr lang="en-US" sz="1200">
                <a:solidFill>
                  <a:srgbClr val="000000"/>
                </a:solidFill>
                <a:latin typeface="Arimo"/>
                <a:ea typeface="Arimo"/>
                <a:cs typeface="Arimo"/>
                <a:sym typeface="Arimo"/>
              </a:rPr>
              <a:t>Receiving M-1 visa from the consulate</a:t>
            </a:r>
          </a:p>
          <a:p>
            <a:pPr marL="259080" lvl="1" indent="-129540" algn="just">
              <a:lnSpc>
                <a:spcPts val="1536"/>
              </a:lnSpc>
              <a:buAutoNum type="arabicPeriod"/>
            </a:pPr>
            <a:r>
              <a:rPr lang="en-US" sz="1200">
                <a:solidFill>
                  <a:srgbClr val="000000"/>
                </a:solidFill>
                <a:latin typeface="Arimo"/>
                <a:ea typeface="Arimo"/>
                <a:cs typeface="Arimo"/>
                <a:sym typeface="Arimo"/>
              </a:rPr>
              <a:t>Scan and email a copy of the M-1 visa to </a:t>
            </a:r>
            <a:r>
              <a:rPr lang="en-US" sz="1200" b="1" u="sng">
                <a:solidFill>
                  <a:srgbClr val="000000"/>
                </a:solidFill>
                <a:latin typeface="Arimo Bold"/>
                <a:ea typeface="Arimo Bold"/>
                <a:cs typeface="Arimo Bold"/>
                <a:sym typeface="Arimo Bold"/>
              </a:rPr>
              <a:t>AcademyRecruiting@houstonballet.org</a:t>
            </a:r>
            <a:r>
              <a:rPr lang="en-US" sz="1200">
                <a:solidFill>
                  <a:srgbClr val="000000"/>
                </a:solidFill>
                <a:latin typeface="Arimo"/>
                <a:ea typeface="Arimo"/>
                <a:cs typeface="Arimo"/>
                <a:sym typeface="Arimo"/>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70856" y="148845"/>
            <a:ext cx="7018687" cy="1822423"/>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PROCEDURES OF THE ACADEMY</a:t>
            </a:r>
          </a:p>
          <a:p>
            <a:pPr algn="l">
              <a:lnSpc>
                <a:spcPts val="1200"/>
              </a:lnSpc>
            </a:pPr>
            <a:endParaRPr lang="en-US" sz="3000" b="1">
              <a:solidFill>
                <a:srgbClr val="41395F"/>
              </a:solidFill>
              <a:latin typeface="Arimo Bold"/>
              <a:ea typeface="Arimo Bold"/>
              <a:cs typeface="Arimo Bold"/>
              <a:sym typeface="Arimo Bold"/>
            </a:endParaRPr>
          </a:p>
          <a:p>
            <a:pPr algn="l">
              <a:lnSpc>
                <a:spcPts val="1200"/>
              </a:lnSpc>
            </a:pPr>
            <a:endParaRPr lang="en-US" sz="3000" b="1">
              <a:solidFill>
                <a:srgbClr val="41395F"/>
              </a:solidFill>
              <a:latin typeface="Arimo Bold"/>
              <a:ea typeface="Arimo Bold"/>
              <a:cs typeface="Arimo Bold"/>
              <a:sym typeface="Arimo Bold"/>
            </a:endParaRPr>
          </a:p>
          <a:p>
            <a:pPr marL="0" lvl="0" indent="0" algn="l">
              <a:lnSpc>
                <a:spcPts val="1536"/>
              </a:lnSpc>
            </a:pPr>
            <a:r>
              <a:rPr lang="en-US" sz="1200" b="1">
                <a:solidFill>
                  <a:srgbClr val="9664A4"/>
                </a:solidFill>
                <a:latin typeface="Arimo Bold"/>
                <a:ea typeface="Arimo Bold"/>
                <a:cs typeface="Arimo Bold"/>
                <a:sym typeface="Arimo Bold"/>
              </a:rPr>
              <a:t>Houston Ballet Academy Rules &amp; Policies</a:t>
            </a:r>
          </a:p>
          <a:p>
            <a:pPr marL="0" lvl="0" indent="0" algn="l">
              <a:lnSpc>
                <a:spcPts val="1536"/>
              </a:lnSpc>
            </a:pPr>
            <a:r>
              <a:rPr lang="en-US" sz="1200">
                <a:solidFill>
                  <a:srgbClr val="000000"/>
                </a:solidFill>
                <a:latin typeface="Arimo"/>
                <a:ea typeface="Arimo"/>
                <a:cs typeface="Arimo"/>
                <a:sym typeface="Arimo"/>
              </a:rPr>
              <a:t>The Houston Ballet Academy's rules and policies can be found </a:t>
            </a:r>
            <a:r>
              <a:rPr lang="en-US" sz="1200" b="1" u="sng">
                <a:solidFill>
                  <a:srgbClr val="000000"/>
                </a:solidFill>
                <a:latin typeface="Arimo Bold"/>
                <a:ea typeface="Arimo Bold"/>
                <a:cs typeface="Arimo Bold"/>
                <a:sym typeface="Arimo Bold"/>
                <a:hlinkClick r:id="rId2" tooltip="https://sites.google.com/view/hbasummer/home/summer-intensive-program"/>
              </a:rPr>
              <a:t>HERE</a:t>
            </a:r>
            <a:r>
              <a:rPr lang="en-US" sz="1200">
                <a:solidFill>
                  <a:srgbClr val="000000"/>
                </a:solidFill>
                <a:latin typeface="Arimo"/>
                <a:ea typeface="Arimo"/>
                <a:cs typeface="Arimo"/>
                <a:sym typeface="Arimo"/>
              </a:rPr>
              <a:t>. We recommend reviewing this document in addition to the Summer Program Handbook. This document will include the Dance Center's general policies, appropriate student and employee participation, non-discrimination and non-harassment policy, anti-harassment policy, media and social media policies, health policies, and the releases included on the registration form.</a:t>
            </a:r>
          </a:p>
        </p:txBody>
      </p:sp>
      <p:sp>
        <p:nvSpPr>
          <p:cNvPr id="3" name="TextBox 3"/>
          <p:cNvSpPr txBox="1"/>
          <p:nvPr/>
        </p:nvSpPr>
        <p:spPr>
          <a:xfrm>
            <a:off x="687312" y="2312587"/>
            <a:ext cx="3163059" cy="1539942"/>
          </a:xfrm>
          <a:prstGeom prst="rect">
            <a:avLst/>
          </a:prstGeom>
        </p:spPr>
        <p:txBody>
          <a:bodyPr lIns="0" tIns="0" rIns="0" bIns="0" rtlCol="0" anchor="t">
            <a:spAutoFit/>
          </a:bodyPr>
          <a:lstStyle/>
          <a:p>
            <a:pPr marL="0" lvl="0" indent="0" algn="l">
              <a:lnSpc>
                <a:spcPts val="1536"/>
              </a:lnSpc>
            </a:pPr>
            <a:r>
              <a:rPr lang="en-US" sz="1200" b="1">
                <a:solidFill>
                  <a:srgbClr val="9664A4"/>
                </a:solidFill>
                <a:latin typeface="Arimo Bold"/>
                <a:ea typeface="Arimo Bold"/>
                <a:cs typeface="Arimo Bold"/>
                <a:sym typeface="Arimo Bold"/>
              </a:rPr>
              <a:t>Arrival &amp; Departure</a:t>
            </a:r>
          </a:p>
          <a:p>
            <a:pPr marL="259080" lvl="1" indent="-129540" algn="l">
              <a:lnSpc>
                <a:spcPts val="1536"/>
              </a:lnSpc>
              <a:buFont typeface="Arial"/>
              <a:buChar char="•"/>
            </a:pPr>
            <a:r>
              <a:rPr lang="en-US" sz="1200">
                <a:solidFill>
                  <a:srgbClr val="000000"/>
                </a:solidFill>
                <a:latin typeface="Arimo"/>
                <a:ea typeface="Arimo"/>
                <a:cs typeface="Arimo"/>
                <a:sym typeface="Arimo"/>
              </a:rPr>
              <a:t>Parking options are listed </a:t>
            </a:r>
            <a:r>
              <a:rPr lang="en-US" sz="1200" u="sng">
                <a:solidFill>
                  <a:srgbClr val="000000"/>
                </a:solidFill>
                <a:latin typeface="Arimo"/>
                <a:ea typeface="Arimo"/>
                <a:cs typeface="Arimo"/>
                <a:sym typeface="Arimo"/>
                <a:hlinkClick r:id="rId3" tooltip="https://www.houstonballet.org/plan-your-visit/buildings-parking/center-for-dance/"/>
              </a:rPr>
              <a:t>HERE</a:t>
            </a:r>
            <a:r>
              <a:rPr lang="en-US" sz="1200">
                <a:solidFill>
                  <a:srgbClr val="000000"/>
                </a:solidFill>
                <a:latin typeface="Arimo"/>
                <a:ea typeface="Arimo"/>
                <a:cs typeface="Arimo"/>
                <a:sym typeface="Arimo"/>
              </a:rPr>
              <a:t>.</a:t>
            </a:r>
          </a:p>
          <a:p>
            <a:pPr marL="259080" lvl="1" indent="-129540" algn="l">
              <a:lnSpc>
                <a:spcPts val="1536"/>
              </a:lnSpc>
              <a:buFont typeface="Arial"/>
              <a:buChar char="•"/>
            </a:pPr>
            <a:r>
              <a:rPr lang="en-US" sz="1200">
                <a:solidFill>
                  <a:srgbClr val="000000"/>
                </a:solidFill>
                <a:latin typeface="Arimo"/>
                <a:ea typeface="Arimo"/>
                <a:cs typeface="Arimo"/>
                <a:sym typeface="Arimo"/>
              </a:rPr>
              <a:t>Families may use the driveway, entering from Congress Street.</a:t>
            </a:r>
          </a:p>
          <a:p>
            <a:pPr marL="259080" lvl="1" indent="-129540" algn="l">
              <a:lnSpc>
                <a:spcPts val="1536"/>
              </a:lnSpc>
              <a:buFont typeface="Arial"/>
              <a:buChar char="•"/>
            </a:pPr>
            <a:r>
              <a:rPr lang="en-US" sz="1200">
                <a:solidFill>
                  <a:srgbClr val="000000"/>
                </a:solidFill>
                <a:latin typeface="Arimo"/>
                <a:ea typeface="Arimo"/>
                <a:cs typeface="Arimo"/>
                <a:sym typeface="Arimo"/>
              </a:rPr>
              <a:t>Commuting students use the leftmost lane.</a:t>
            </a:r>
          </a:p>
          <a:p>
            <a:pPr marL="259080" lvl="1" indent="-129540" algn="l">
              <a:lnSpc>
                <a:spcPts val="1536"/>
              </a:lnSpc>
              <a:buFont typeface="Arial"/>
              <a:buChar char="•"/>
            </a:pPr>
            <a:r>
              <a:rPr lang="en-US" sz="1200">
                <a:solidFill>
                  <a:srgbClr val="000000"/>
                </a:solidFill>
                <a:latin typeface="Arimo"/>
                <a:ea typeface="Arimo"/>
                <a:cs typeface="Arimo"/>
                <a:sym typeface="Arimo"/>
              </a:rPr>
              <a:t>UST students use the far-right lane</a:t>
            </a:r>
          </a:p>
          <a:p>
            <a:pPr marL="259080" lvl="1" indent="-129540" algn="l">
              <a:lnSpc>
                <a:spcPts val="1536"/>
              </a:lnSpc>
              <a:buFont typeface="Arial"/>
              <a:buChar char="•"/>
            </a:pPr>
            <a:r>
              <a:rPr lang="en-US" sz="1200">
                <a:solidFill>
                  <a:srgbClr val="000000"/>
                </a:solidFill>
                <a:latin typeface="Arimo"/>
                <a:ea typeface="Arimo"/>
                <a:cs typeface="Arimo"/>
                <a:sym typeface="Arimo"/>
              </a:rPr>
              <a:t>The center lane must be clear for passing vehicles.</a:t>
            </a:r>
          </a:p>
        </p:txBody>
      </p:sp>
      <p:sp>
        <p:nvSpPr>
          <p:cNvPr id="4" name="TextBox 4"/>
          <p:cNvSpPr txBox="1"/>
          <p:nvPr/>
        </p:nvSpPr>
        <p:spPr>
          <a:xfrm>
            <a:off x="270856" y="4063412"/>
            <a:ext cx="7018687" cy="4722773"/>
          </a:xfrm>
          <a:prstGeom prst="rect">
            <a:avLst/>
          </a:prstGeom>
        </p:spPr>
        <p:txBody>
          <a:bodyPr lIns="0" tIns="0" rIns="0" bIns="0" rtlCol="0" anchor="t">
            <a:spAutoFit/>
          </a:bodyPr>
          <a:lstStyle/>
          <a:p>
            <a:pPr marL="0" lvl="1" indent="0" algn="l">
              <a:lnSpc>
                <a:spcPts val="1536"/>
              </a:lnSpc>
            </a:pPr>
            <a:r>
              <a:rPr lang="en-US" sz="1200" b="1">
                <a:solidFill>
                  <a:srgbClr val="9664A4"/>
                </a:solidFill>
                <a:latin typeface="Arimo Bold"/>
                <a:ea typeface="Arimo Bold"/>
                <a:cs typeface="Arimo Bold"/>
                <a:sym typeface="Arimo Bold"/>
              </a:rPr>
              <a:t>Driveway Policies</a:t>
            </a:r>
          </a:p>
          <a:p>
            <a:pPr marL="259080" lvl="1" indent="-129540" algn="l">
              <a:lnSpc>
                <a:spcPts val="1536"/>
              </a:lnSpc>
              <a:buFont typeface="Arial"/>
              <a:buChar char="•"/>
            </a:pPr>
            <a:r>
              <a:rPr lang="en-US" sz="1200">
                <a:solidFill>
                  <a:srgbClr val="000000"/>
                </a:solidFill>
                <a:latin typeface="Arimo"/>
                <a:ea typeface="Arimo"/>
                <a:cs typeface="Arimo"/>
                <a:sym typeface="Arimo"/>
              </a:rPr>
              <a:t>It is recommended to arrive no earlier than the end of the student's last class.</a:t>
            </a:r>
          </a:p>
          <a:p>
            <a:pPr marL="259080" lvl="1" indent="-129540" algn="l">
              <a:lnSpc>
                <a:spcPts val="1536"/>
              </a:lnSpc>
              <a:buFont typeface="Arial"/>
              <a:buChar char="•"/>
            </a:pPr>
            <a:r>
              <a:rPr lang="en-US" sz="1200">
                <a:solidFill>
                  <a:srgbClr val="000000"/>
                </a:solidFill>
                <a:latin typeface="Arimo"/>
                <a:ea typeface="Arimo"/>
                <a:cs typeface="Arimo"/>
                <a:sym typeface="Arimo"/>
              </a:rPr>
              <a:t>Do not drop off or pick up students on the roads next to the Center for Dance.</a:t>
            </a:r>
          </a:p>
          <a:p>
            <a:pPr marL="259080" lvl="1" indent="-129540" algn="l">
              <a:lnSpc>
                <a:spcPts val="1536"/>
              </a:lnSpc>
              <a:buFont typeface="Arial"/>
              <a:buChar char="•"/>
            </a:pPr>
            <a:r>
              <a:rPr lang="en-US" sz="1200">
                <a:solidFill>
                  <a:srgbClr val="000000"/>
                </a:solidFill>
                <a:latin typeface="Arimo"/>
                <a:ea typeface="Arimo"/>
                <a:cs typeface="Arimo"/>
                <a:sym typeface="Arimo"/>
              </a:rPr>
              <a:t>Families are not allowed to park in the driveway.</a:t>
            </a:r>
          </a:p>
          <a:p>
            <a:pPr marL="259080" lvl="1" indent="-129540" algn="l">
              <a:lnSpc>
                <a:spcPts val="1536"/>
              </a:lnSpc>
              <a:buFont typeface="Arial"/>
              <a:buChar char="•"/>
            </a:pPr>
            <a:r>
              <a:rPr lang="en-US" sz="1200">
                <a:solidFill>
                  <a:srgbClr val="000000"/>
                </a:solidFill>
                <a:latin typeface="Arimo"/>
                <a:ea typeface="Arimo"/>
                <a:cs typeface="Arimo"/>
                <a:sym typeface="Arimo"/>
              </a:rPr>
              <a:t>Do not walk up the ramps; use the sidewalks.</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Always follow instructions provided by HPD officers, security guards, and class monitors at the Center for Dance and all City of Houston driving and parking regulations.</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Leaving the Center for Dance during Breaks</a:t>
            </a:r>
          </a:p>
          <a:p>
            <a:pPr marL="0" lvl="0" indent="0" algn="l">
              <a:lnSpc>
                <a:spcPts val="1536"/>
              </a:lnSpc>
            </a:pPr>
            <a:r>
              <a:rPr lang="en-US" sz="1200">
                <a:solidFill>
                  <a:srgbClr val="000000"/>
                </a:solidFill>
                <a:latin typeface="Arimo"/>
                <a:ea typeface="Arimo"/>
                <a:cs typeface="Arimo"/>
                <a:sym typeface="Arimo"/>
              </a:rPr>
              <a:t>Students may leave during class breaks in groups of three or more. A binder is available at the front desk for students to sign in and out.</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Students living in off-campus housing within walking distance of CFD will be able to leave CFD on their own, but we recommend walking in groups.</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b="1">
                <a:solidFill>
                  <a:srgbClr val="9664A4"/>
                </a:solidFill>
                <a:latin typeface="Arimo Bold"/>
                <a:ea typeface="Arimo Bold"/>
                <a:cs typeface="Arimo Bold"/>
                <a:sym typeface="Arimo Bold"/>
              </a:rPr>
              <a:t>Lunch</a:t>
            </a:r>
          </a:p>
          <a:p>
            <a:pPr marL="0" lvl="0" indent="0" algn="l">
              <a:lnSpc>
                <a:spcPts val="1536"/>
              </a:lnSpc>
            </a:pPr>
            <a:r>
              <a:rPr lang="en-US" sz="1200">
                <a:solidFill>
                  <a:srgbClr val="000000"/>
                </a:solidFill>
                <a:latin typeface="Arimo"/>
                <a:ea typeface="Arimo"/>
                <a:cs typeface="Arimo"/>
                <a:sym typeface="Arimo"/>
              </a:rPr>
              <a:t>Students have the option to bring lunch, leave CFD in groups of at least 3 to purchase lunch off-site, or purchase the optional catered lunch ( Monday - Saturday only, sample menu below and purchasing details available on page 16). </a:t>
            </a:r>
          </a:p>
          <a:p>
            <a:pPr marL="0" lvl="0" indent="0" algn="l">
              <a:lnSpc>
                <a:spcPts val="1536"/>
              </a:lnSpc>
            </a:pPr>
            <a:endParaRPr lang="en-US" sz="1200">
              <a:solidFill>
                <a:srgbClr val="000000"/>
              </a:solidFill>
              <a:latin typeface="Arimo"/>
              <a:ea typeface="Arimo"/>
              <a:cs typeface="Arimo"/>
              <a:sym typeface="Arimo"/>
            </a:endParaRPr>
          </a:p>
          <a:p>
            <a:pPr marL="0" lvl="0" indent="0" algn="l">
              <a:lnSpc>
                <a:spcPts val="1536"/>
              </a:lnSpc>
            </a:pPr>
            <a:r>
              <a:rPr lang="en-US" sz="1200">
                <a:solidFill>
                  <a:srgbClr val="000000"/>
                </a:solidFill>
                <a:latin typeface="Arimo"/>
                <a:ea typeface="Arimo"/>
                <a:cs typeface="Arimo"/>
                <a:sym typeface="Arimo"/>
              </a:rPr>
              <a:t>Students will not have access to a refrigerator to store food but will have access to a microwave and vending machines.</a:t>
            </a:r>
          </a:p>
          <a:p>
            <a:pPr marL="0" lvl="0" indent="0" algn="l">
              <a:lnSpc>
                <a:spcPts val="1200"/>
              </a:lnSpc>
            </a:pPr>
            <a:endParaRPr lang="en-US" sz="1200">
              <a:solidFill>
                <a:srgbClr val="000000"/>
              </a:solidFill>
              <a:latin typeface="Arimo"/>
              <a:ea typeface="Arimo"/>
              <a:cs typeface="Arimo"/>
              <a:sym typeface="Arimo"/>
            </a:endParaRPr>
          </a:p>
          <a:p>
            <a:pPr marL="0" lvl="0" indent="0" algn="ctr">
              <a:lnSpc>
                <a:spcPts val="1200"/>
              </a:lnSpc>
            </a:pPr>
            <a:r>
              <a:rPr lang="en-US" sz="1200" b="1">
                <a:solidFill>
                  <a:srgbClr val="000000"/>
                </a:solidFill>
                <a:latin typeface="Arimo Bold"/>
                <a:ea typeface="Arimo Bold"/>
                <a:cs typeface="Arimo Bold"/>
                <a:sym typeface="Arimo Bold"/>
              </a:rPr>
              <a:t>Sample Catered Lunch Menu:</a:t>
            </a:r>
          </a:p>
        </p:txBody>
      </p:sp>
      <p:grpSp>
        <p:nvGrpSpPr>
          <p:cNvPr id="5" name="Group 5"/>
          <p:cNvGrpSpPr/>
          <p:nvPr/>
        </p:nvGrpSpPr>
        <p:grpSpPr>
          <a:xfrm>
            <a:off x="4152719" y="2209392"/>
            <a:ext cx="2592850" cy="1922271"/>
            <a:chOff x="0" y="0"/>
            <a:chExt cx="3457134" cy="2563029"/>
          </a:xfrm>
        </p:grpSpPr>
        <p:sp>
          <p:nvSpPr>
            <p:cNvPr id="6" name="Freeform 6"/>
            <p:cNvSpPr/>
            <p:nvPr/>
          </p:nvSpPr>
          <p:spPr>
            <a:xfrm>
              <a:off x="1325275" y="0"/>
              <a:ext cx="821356" cy="217965"/>
            </a:xfrm>
            <a:custGeom>
              <a:avLst/>
              <a:gdLst/>
              <a:ahLst/>
              <a:cxnLst/>
              <a:rect l="l" t="t" r="r" b="b"/>
              <a:pathLst>
                <a:path w="821356" h="217965">
                  <a:moveTo>
                    <a:pt x="0" y="0"/>
                  </a:moveTo>
                  <a:lnTo>
                    <a:pt x="821356" y="0"/>
                  </a:lnTo>
                  <a:lnTo>
                    <a:pt x="821356" y="217965"/>
                  </a:lnTo>
                  <a:lnTo>
                    <a:pt x="0" y="217965"/>
                  </a:lnTo>
                  <a:lnTo>
                    <a:pt x="0" y="0"/>
                  </a:lnTo>
                  <a:close/>
                </a:path>
              </a:pathLst>
            </a:custGeom>
            <a:blipFill>
              <a:blip r:embed="rId4"/>
              <a:stretch>
                <a:fillRect/>
              </a:stretch>
            </a:blipFill>
          </p:spPr>
          <p:txBody>
            <a:bodyPr/>
            <a:lstStyle/>
            <a:p>
              <a:endParaRPr lang="en-US"/>
            </a:p>
          </p:txBody>
        </p:sp>
        <p:sp>
          <p:nvSpPr>
            <p:cNvPr id="7" name="Freeform 7"/>
            <p:cNvSpPr/>
            <p:nvPr/>
          </p:nvSpPr>
          <p:spPr>
            <a:xfrm>
              <a:off x="4418" y="235842"/>
              <a:ext cx="3448297" cy="83615"/>
            </a:xfrm>
            <a:custGeom>
              <a:avLst/>
              <a:gdLst/>
              <a:ahLst/>
              <a:cxnLst/>
              <a:rect l="l" t="t" r="r" b="b"/>
              <a:pathLst>
                <a:path w="3448297" h="83615">
                  <a:moveTo>
                    <a:pt x="0" y="0"/>
                  </a:moveTo>
                  <a:lnTo>
                    <a:pt x="3448297" y="0"/>
                  </a:lnTo>
                  <a:lnTo>
                    <a:pt x="3448297" y="83615"/>
                  </a:lnTo>
                  <a:lnTo>
                    <a:pt x="0" y="83615"/>
                  </a:lnTo>
                  <a:lnTo>
                    <a:pt x="0" y="0"/>
                  </a:lnTo>
                  <a:close/>
                </a:path>
              </a:pathLst>
            </a:custGeom>
            <a:blipFill>
              <a:blip r:embed="rId5"/>
              <a:stretch>
                <a:fillRect/>
              </a:stretch>
            </a:blipFill>
          </p:spPr>
          <p:txBody>
            <a:bodyPr/>
            <a:lstStyle/>
            <a:p>
              <a:endParaRPr lang="en-US"/>
            </a:p>
          </p:txBody>
        </p:sp>
        <p:sp>
          <p:nvSpPr>
            <p:cNvPr id="8" name="Freeform 8"/>
            <p:cNvSpPr/>
            <p:nvPr/>
          </p:nvSpPr>
          <p:spPr>
            <a:xfrm>
              <a:off x="0" y="551989"/>
              <a:ext cx="3457134" cy="69607"/>
            </a:xfrm>
            <a:custGeom>
              <a:avLst/>
              <a:gdLst/>
              <a:ahLst/>
              <a:cxnLst/>
              <a:rect l="l" t="t" r="r" b="b"/>
              <a:pathLst>
                <a:path w="3457134" h="69607">
                  <a:moveTo>
                    <a:pt x="0" y="0"/>
                  </a:moveTo>
                  <a:lnTo>
                    <a:pt x="3457134" y="0"/>
                  </a:lnTo>
                  <a:lnTo>
                    <a:pt x="3457134" y="69607"/>
                  </a:lnTo>
                  <a:lnTo>
                    <a:pt x="0" y="69607"/>
                  </a:lnTo>
                  <a:lnTo>
                    <a:pt x="0" y="0"/>
                  </a:lnTo>
                  <a:close/>
                </a:path>
              </a:pathLst>
            </a:custGeom>
            <a:blipFill>
              <a:blip r:embed="rId6"/>
              <a:stretch>
                <a:fillRect/>
              </a:stretch>
            </a:blipFill>
          </p:spPr>
          <p:txBody>
            <a:bodyPr/>
            <a:lstStyle/>
            <a:p>
              <a:endParaRPr lang="en-US"/>
            </a:p>
          </p:txBody>
        </p:sp>
        <p:sp>
          <p:nvSpPr>
            <p:cNvPr id="9" name="Freeform 9"/>
            <p:cNvSpPr/>
            <p:nvPr/>
          </p:nvSpPr>
          <p:spPr>
            <a:xfrm>
              <a:off x="1522113" y="235842"/>
              <a:ext cx="471744" cy="415372"/>
            </a:xfrm>
            <a:custGeom>
              <a:avLst/>
              <a:gdLst/>
              <a:ahLst/>
              <a:cxnLst/>
              <a:rect l="l" t="t" r="r" b="b"/>
              <a:pathLst>
                <a:path w="471744" h="415372">
                  <a:moveTo>
                    <a:pt x="0" y="0"/>
                  </a:moveTo>
                  <a:lnTo>
                    <a:pt x="471744" y="0"/>
                  </a:lnTo>
                  <a:lnTo>
                    <a:pt x="471744" y="415372"/>
                  </a:lnTo>
                  <a:lnTo>
                    <a:pt x="0" y="415372"/>
                  </a:lnTo>
                  <a:lnTo>
                    <a:pt x="0" y="0"/>
                  </a:lnTo>
                  <a:close/>
                </a:path>
              </a:pathLst>
            </a:custGeom>
            <a:blipFill>
              <a:blip r:embed="rId7"/>
              <a:stretch>
                <a:fillRect/>
              </a:stretch>
            </a:blipFill>
          </p:spPr>
          <p:txBody>
            <a:bodyPr/>
            <a:lstStyle/>
            <a:p>
              <a:endParaRPr lang="en-US"/>
            </a:p>
          </p:txBody>
        </p:sp>
        <p:sp>
          <p:nvSpPr>
            <p:cNvPr id="10" name="Freeform 10"/>
            <p:cNvSpPr/>
            <p:nvPr/>
          </p:nvSpPr>
          <p:spPr>
            <a:xfrm>
              <a:off x="391494" y="336491"/>
              <a:ext cx="579390" cy="198465"/>
            </a:xfrm>
            <a:custGeom>
              <a:avLst/>
              <a:gdLst/>
              <a:ahLst/>
              <a:cxnLst/>
              <a:rect l="l" t="t" r="r" b="b"/>
              <a:pathLst>
                <a:path w="579390" h="198465">
                  <a:moveTo>
                    <a:pt x="0" y="0"/>
                  </a:moveTo>
                  <a:lnTo>
                    <a:pt x="579390" y="0"/>
                  </a:lnTo>
                  <a:lnTo>
                    <a:pt x="579390" y="198465"/>
                  </a:lnTo>
                  <a:lnTo>
                    <a:pt x="0" y="198465"/>
                  </a:lnTo>
                  <a:lnTo>
                    <a:pt x="0" y="0"/>
                  </a:lnTo>
                  <a:close/>
                </a:path>
              </a:pathLst>
            </a:custGeom>
            <a:blipFill>
              <a:blip r:embed="rId8"/>
              <a:stretch>
                <a:fillRect/>
              </a:stretch>
            </a:blipFill>
          </p:spPr>
          <p:txBody>
            <a:bodyPr/>
            <a:lstStyle/>
            <a:p>
              <a:endParaRPr lang="en-US"/>
            </a:p>
          </p:txBody>
        </p:sp>
        <p:sp>
          <p:nvSpPr>
            <p:cNvPr id="11" name="Freeform 11"/>
            <p:cNvSpPr/>
            <p:nvPr/>
          </p:nvSpPr>
          <p:spPr>
            <a:xfrm>
              <a:off x="2545290" y="353524"/>
              <a:ext cx="579390" cy="198465"/>
            </a:xfrm>
            <a:custGeom>
              <a:avLst/>
              <a:gdLst/>
              <a:ahLst/>
              <a:cxnLst/>
              <a:rect l="l" t="t" r="r" b="b"/>
              <a:pathLst>
                <a:path w="579390" h="198465">
                  <a:moveTo>
                    <a:pt x="0" y="0"/>
                  </a:moveTo>
                  <a:lnTo>
                    <a:pt x="579390" y="0"/>
                  </a:lnTo>
                  <a:lnTo>
                    <a:pt x="579390" y="198465"/>
                  </a:lnTo>
                  <a:lnTo>
                    <a:pt x="0" y="198465"/>
                  </a:lnTo>
                  <a:lnTo>
                    <a:pt x="0" y="0"/>
                  </a:lnTo>
                  <a:close/>
                </a:path>
              </a:pathLst>
            </a:custGeom>
            <a:blipFill>
              <a:blip r:embed="rId8"/>
              <a:stretch>
                <a:fillRect/>
              </a:stretch>
            </a:blipFill>
          </p:spPr>
          <p:txBody>
            <a:bodyPr/>
            <a:lstStyle/>
            <a:p>
              <a:endParaRPr lang="en-US"/>
            </a:p>
          </p:txBody>
        </p:sp>
        <p:sp>
          <p:nvSpPr>
            <p:cNvPr id="12" name="Freeform 12"/>
            <p:cNvSpPr/>
            <p:nvPr/>
          </p:nvSpPr>
          <p:spPr>
            <a:xfrm>
              <a:off x="296752" y="586793"/>
              <a:ext cx="39171" cy="1407367"/>
            </a:xfrm>
            <a:custGeom>
              <a:avLst/>
              <a:gdLst/>
              <a:ahLst/>
              <a:cxnLst/>
              <a:rect l="l" t="t" r="r" b="b"/>
              <a:pathLst>
                <a:path w="39171" h="1407367">
                  <a:moveTo>
                    <a:pt x="0" y="0"/>
                  </a:moveTo>
                  <a:lnTo>
                    <a:pt x="39171" y="0"/>
                  </a:lnTo>
                  <a:lnTo>
                    <a:pt x="39171" y="1407366"/>
                  </a:lnTo>
                  <a:lnTo>
                    <a:pt x="0" y="1407366"/>
                  </a:lnTo>
                  <a:lnTo>
                    <a:pt x="0" y="0"/>
                  </a:lnTo>
                  <a:close/>
                </a:path>
              </a:pathLst>
            </a:custGeom>
            <a:blipFill>
              <a:blip r:embed="rId9"/>
              <a:stretch>
                <a:fillRect t="-121390" r="-141867" b="-28649"/>
              </a:stretch>
            </a:blipFill>
          </p:spPr>
          <p:txBody>
            <a:bodyPr/>
            <a:lstStyle/>
            <a:p>
              <a:endParaRPr lang="en-US"/>
            </a:p>
          </p:txBody>
        </p:sp>
        <p:sp>
          <p:nvSpPr>
            <p:cNvPr id="13" name="Freeform 13"/>
            <p:cNvSpPr/>
            <p:nvPr/>
          </p:nvSpPr>
          <p:spPr>
            <a:xfrm>
              <a:off x="1243766" y="621596"/>
              <a:ext cx="39171" cy="1407367"/>
            </a:xfrm>
            <a:custGeom>
              <a:avLst/>
              <a:gdLst/>
              <a:ahLst/>
              <a:cxnLst/>
              <a:rect l="l" t="t" r="r" b="b"/>
              <a:pathLst>
                <a:path w="39171" h="1407367">
                  <a:moveTo>
                    <a:pt x="0" y="0"/>
                  </a:moveTo>
                  <a:lnTo>
                    <a:pt x="39171" y="0"/>
                  </a:lnTo>
                  <a:lnTo>
                    <a:pt x="39171" y="1407366"/>
                  </a:lnTo>
                  <a:lnTo>
                    <a:pt x="0" y="1407366"/>
                  </a:lnTo>
                  <a:lnTo>
                    <a:pt x="0" y="0"/>
                  </a:lnTo>
                  <a:close/>
                </a:path>
              </a:pathLst>
            </a:custGeom>
            <a:blipFill>
              <a:blip r:embed="rId9"/>
              <a:stretch>
                <a:fillRect t="-121390" r="-141867" b="-28649"/>
              </a:stretch>
            </a:blipFill>
          </p:spPr>
          <p:txBody>
            <a:bodyPr/>
            <a:lstStyle/>
            <a:p>
              <a:endParaRPr lang="en-US"/>
            </a:p>
          </p:txBody>
        </p:sp>
        <p:sp>
          <p:nvSpPr>
            <p:cNvPr id="14" name="Freeform 14"/>
            <p:cNvSpPr/>
            <p:nvPr/>
          </p:nvSpPr>
          <p:spPr>
            <a:xfrm>
              <a:off x="2234598" y="621596"/>
              <a:ext cx="39171" cy="1407367"/>
            </a:xfrm>
            <a:custGeom>
              <a:avLst/>
              <a:gdLst/>
              <a:ahLst/>
              <a:cxnLst/>
              <a:rect l="l" t="t" r="r" b="b"/>
              <a:pathLst>
                <a:path w="39171" h="1407367">
                  <a:moveTo>
                    <a:pt x="0" y="0"/>
                  </a:moveTo>
                  <a:lnTo>
                    <a:pt x="39171" y="0"/>
                  </a:lnTo>
                  <a:lnTo>
                    <a:pt x="39171" y="1407366"/>
                  </a:lnTo>
                  <a:lnTo>
                    <a:pt x="0" y="1407366"/>
                  </a:lnTo>
                  <a:lnTo>
                    <a:pt x="0" y="0"/>
                  </a:lnTo>
                  <a:close/>
                </a:path>
              </a:pathLst>
            </a:custGeom>
            <a:blipFill>
              <a:blip r:embed="rId9"/>
              <a:stretch>
                <a:fillRect t="-121390" r="-141867" b="-28649"/>
              </a:stretch>
            </a:blipFill>
          </p:spPr>
          <p:txBody>
            <a:bodyPr/>
            <a:lstStyle/>
            <a:p>
              <a:endParaRPr lang="en-US"/>
            </a:p>
          </p:txBody>
        </p:sp>
        <p:sp>
          <p:nvSpPr>
            <p:cNvPr id="15" name="Freeform 15"/>
            <p:cNvSpPr/>
            <p:nvPr/>
          </p:nvSpPr>
          <p:spPr>
            <a:xfrm>
              <a:off x="3183093" y="621596"/>
              <a:ext cx="39171" cy="1407367"/>
            </a:xfrm>
            <a:custGeom>
              <a:avLst/>
              <a:gdLst/>
              <a:ahLst/>
              <a:cxnLst/>
              <a:rect l="l" t="t" r="r" b="b"/>
              <a:pathLst>
                <a:path w="39171" h="1407367">
                  <a:moveTo>
                    <a:pt x="0" y="0"/>
                  </a:moveTo>
                  <a:lnTo>
                    <a:pt x="39171" y="0"/>
                  </a:lnTo>
                  <a:lnTo>
                    <a:pt x="39171" y="1407366"/>
                  </a:lnTo>
                  <a:lnTo>
                    <a:pt x="0" y="1407366"/>
                  </a:lnTo>
                  <a:lnTo>
                    <a:pt x="0" y="0"/>
                  </a:lnTo>
                  <a:close/>
                </a:path>
              </a:pathLst>
            </a:custGeom>
            <a:blipFill>
              <a:blip r:embed="rId9"/>
              <a:stretch>
                <a:fillRect t="-121390" r="-141867" b="-28649"/>
              </a:stretch>
            </a:blipFill>
          </p:spPr>
          <p:txBody>
            <a:bodyPr/>
            <a:lstStyle/>
            <a:p>
              <a:endParaRPr lang="en-US"/>
            </a:p>
          </p:txBody>
        </p:sp>
        <p:sp>
          <p:nvSpPr>
            <p:cNvPr id="16" name="Freeform 16"/>
            <p:cNvSpPr/>
            <p:nvPr/>
          </p:nvSpPr>
          <p:spPr>
            <a:xfrm>
              <a:off x="1401398" y="2390074"/>
              <a:ext cx="713173" cy="172955"/>
            </a:xfrm>
            <a:custGeom>
              <a:avLst/>
              <a:gdLst/>
              <a:ahLst/>
              <a:cxnLst/>
              <a:rect l="l" t="t" r="r" b="b"/>
              <a:pathLst>
                <a:path w="713173" h="172955">
                  <a:moveTo>
                    <a:pt x="0" y="0"/>
                  </a:moveTo>
                  <a:lnTo>
                    <a:pt x="713173" y="0"/>
                  </a:lnTo>
                  <a:lnTo>
                    <a:pt x="713173" y="172955"/>
                  </a:lnTo>
                  <a:lnTo>
                    <a:pt x="0" y="172955"/>
                  </a:lnTo>
                  <a:lnTo>
                    <a:pt x="0" y="0"/>
                  </a:lnTo>
                  <a:close/>
                </a:path>
              </a:pathLst>
            </a:custGeom>
            <a:blipFill>
              <a:blip r:embed="rId10"/>
              <a:stretch>
                <a:fillRect/>
              </a:stretch>
            </a:blipFill>
          </p:spPr>
          <p:txBody>
            <a:bodyPr/>
            <a:lstStyle/>
            <a:p>
              <a:endParaRPr lang="en-US"/>
            </a:p>
          </p:txBody>
        </p:sp>
        <p:sp>
          <p:nvSpPr>
            <p:cNvPr id="17" name="Freeform 17"/>
            <p:cNvSpPr/>
            <p:nvPr/>
          </p:nvSpPr>
          <p:spPr>
            <a:xfrm>
              <a:off x="880069" y="1179869"/>
              <a:ext cx="181630" cy="511296"/>
            </a:xfrm>
            <a:custGeom>
              <a:avLst/>
              <a:gdLst/>
              <a:ahLst/>
              <a:cxnLst/>
              <a:rect l="l" t="t" r="r" b="b"/>
              <a:pathLst>
                <a:path w="181630" h="511296">
                  <a:moveTo>
                    <a:pt x="0" y="0"/>
                  </a:moveTo>
                  <a:lnTo>
                    <a:pt x="181630" y="0"/>
                  </a:lnTo>
                  <a:lnTo>
                    <a:pt x="181630" y="511295"/>
                  </a:lnTo>
                  <a:lnTo>
                    <a:pt x="0" y="511295"/>
                  </a:lnTo>
                  <a:lnTo>
                    <a:pt x="0" y="0"/>
                  </a:lnTo>
                  <a:close/>
                </a:path>
              </a:pathLst>
            </a:custGeom>
            <a:blipFill>
              <a:blip r:embed="rId11"/>
              <a:stretch>
                <a:fillRect r="-25436"/>
              </a:stretch>
            </a:blipFill>
          </p:spPr>
          <p:txBody>
            <a:bodyPr/>
            <a:lstStyle/>
            <a:p>
              <a:endParaRPr lang="en-US"/>
            </a:p>
          </p:txBody>
        </p:sp>
        <p:sp>
          <p:nvSpPr>
            <p:cNvPr id="18" name="Freeform 18"/>
            <p:cNvSpPr/>
            <p:nvPr/>
          </p:nvSpPr>
          <p:spPr>
            <a:xfrm>
              <a:off x="2837612" y="1264996"/>
              <a:ext cx="227831" cy="511296"/>
            </a:xfrm>
            <a:custGeom>
              <a:avLst/>
              <a:gdLst/>
              <a:ahLst/>
              <a:cxnLst/>
              <a:rect l="l" t="t" r="r" b="b"/>
              <a:pathLst>
                <a:path w="227831" h="511296">
                  <a:moveTo>
                    <a:pt x="0" y="0"/>
                  </a:moveTo>
                  <a:lnTo>
                    <a:pt x="227831" y="0"/>
                  </a:lnTo>
                  <a:lnTo>
                    <a:pt x="227831" y="511295"/>
                  </a:lnTo>
                  <a:lnTo>
                    <a:pt x="0" y="511295"/>
                  </a:lnTo>
                  <a:lnTo>
                    <a:pt x="0" y="0"/>
                  </a:lnTo>
                  <a:close/>
                </a:path>
              </a:pathLst>
            </a:custGeom>
            <a:blipFill>
              <a:blip r:embed="rId11"/>
              <a:stretch>
                <a:fillRect/>
              </a:stretch>
            </a:blipFill>
          </p:spPr>
          <p:txBody>
            <a:bodyPr/>
            <a:lstStyle/>
            <a:p>
              <a:endParaRPr lang="en-US"/>
            </a:p>
          </p:txBody>
        </p:sp>
        <p:sp>
          <p:nvSpPr>
            <p:cNvPr id="19" name="TextBox 19"/>
            <p:cNvSpPr txBox="1"/>
            <p:nvPr/>
          </p:nvSpPr>
          <p:spPr>
            <a:xfrm rot="-5400000">
              <a:off x="1903871" y="1317116"/>
              <a:ext cx="1507794" cy="224206"/>
            </a:xfrm>
            <a:prstGeom prst="rect">
              <a:avLst/>
            </a:prstGeom>
          </p:spPr>
          <p:txBody>
            <a:bodyPr lIns="0" tIns="0" rIns="0" bIns="0" rtlCol="0" anchor="t">
              <a:spAutoFit/>
            </a:bodyPr>
            <a:lstStyle/>
            <a:p>
              <a:pPr marL="0" lvl="0" indent="0" algn="ctr">
                <a:lnSpc>
                  <a:spcPts val="1406"/>
                </a:lnSpc>
              </a:pPr>
              <a:r>
                <a:rPr lang="en-US" sz="1004">
                  <a:solidFill>
                    <a:srgbClr val="000000"/>
                  </a:solidFill>
                  <a:latin typeface="Arimo"/>
                  <a:ea typeface="Arimo"/>
                  <a:cs typeface="Arimo"/>
                  <a:sym typeface="Arimo"/>
                </a:rPr>
                <a:t>UST Student Lane</a:t>
              </a:r>
            </a:p>
          </p:txBody>
        </p:sp>
        <p:sp>
          <p:nvSpPr>
            <p:cNvPr id="20" name="TextBox 20"/>
            <p:cNvSpPr txBox="1"/>
            <p:nvPr/>
          </p:nvSpPr>
          <p:spPr>
            <a:xfrm rot="-5400000">
              <a:off x="-25265" y="1323414"/>
              <a:ext cx="1495201" cy="224206"/>
            </a:xfrm>
            <a:prstGeom prst="rect">
              <a:avLst/>
            </a:prstGeom>
          </p:spPr>
          <p:txBody>
            <a:bodyPr lIns="0" tIns="0" rIns="0" bIns="0" rtlCol="0" anchor="t">
              <a:spAutoFit/>
            </a:bodyPr>
            <a:lstStyle/>
            <a:p>
              <a:pPr marL="0" lvl="0" indent="0" algn="ctr">
                <a:lnSpc>
                  <a:spcPts val="1406"/>
                </a:lnSpc>
                <a:spcBef>
                  <a:spcPct val="0"/>
                </a:spcBef>
              </a:pPr>
              <a:r>
                <a:rPr lang="en-US" sz="1004">
                  <a:solidFill>
                    <a:srgbClr val="000000"/>
                  </a:solidFill>
                  <a:latin typeface="Arimo"/>
                  <a:ea typeface="Arimo"/>
                  <a:cs typeface="Arimo"/>
                  <a:sym typeface="Arimo"/>
                </a:rPr>
                <a:t>Commuter Lane</a:t>
              </a:r>
            </a:p>
          </p:txBody>
        </p:sp>
        <p:sp>
          <p:nvSpPr>
            <p:cNvPr id="21" name="TextBox 21"/>
            <p:cNvSpPr txBox="1"/>
            <p:nvPr/>
          </p:nvSpPr>
          <p:spPr>
            <a:xfrm rot="-5400000">
              <a:off x="956852" y="1408540"/>
              <a:ext cx="1605984" cy="224206"/>
            </a:xfrm>
            <a:prstGeom prst="rect">
              <a:avLst/>
            </a:prstGeom>
          </p:spPr>
          <p:txBody>
            <a:bodyPr lIns="0" tIns="0" rIns="0" bIns="0" rtlCol="0" anchor="t">
              <a:spAutoFit/>
            </a:bodyPr>
            <a:lstStyle/>
            <a:p>
              <a:pPr marL="0" lvl="0" indent="0" algn="ctr">
                <a:lnSpc>
                  <a:spcPts val="1406"/>
                </a:lnSpc>
                <a:spcBef>
                  <a:spcPct val="0"/>
                </a:spcBef>
              </a:pPr>
              <a:r>
                <a:rPr lang="en-US" sz="1004">
                  <a:solidFill>
                    <a:srgbClr val="000000"/>
                  </a:solidFill>
                  <a:latin typeface="Arimo"/>
                  <a:ea typeface="Arimo"/>
                  <a:cs typeface="Arimo"/>
                  <a:sym typeface="Arimo"/>
                </a:rPr>
                <a:t>Passing Flow  Lane</a:t>
              </a:r>
            </a:p>
          </p:txBody>
        </p:sp>
        <p:sp>
          <p:nvSpPr>
            <p:cNvPr id="22" name="Freeform 22"/>
            <p:cNvSpPr/>
            <p:nvPr/>
          </p:nvSpPr>
          <p:spPr>
            <a:xfrm>
              <a:off x="1923792" y="1264996"/>
              <a:ext cx="227831" cy="511296"/>
            </a:xfrm>
            <a:custGeom>
              <a:avLst/>
              <a:gdLst/>
              <a:ahLst/>
              <a:cxnLst/>
              <a:rect l="l" t="t" r="r" b="b"/>
              <a:pathLst>
                <a:path w="227831" h="511296">
                  <a:moveTo>
                    <a:pt x="0" y="0"/>
                  </a:moveTo>
                  <a:lnTo>
                    <a:pt x="227831" y="0"/>
                  </a:lnTo>
                  <a:lnTo>
                    <a:pt x="227831" y="511295"/>
                  </a:lnTo>
                  <a:lnTo>
                    <a:pt x="0" y="511295"/>
                  </a:lnTo>
                  <a:lnTo>
                    <a:pt x="0" y="0"/>
                  </a:lnTo>
                  <a:close/>
                </a:path>
              </a:pathLst>
            </a:custGeom>
            <a:blipFill>
              <a:blip r:embed="rId11"/>
              <a:stretch>
                <a:fillRect/>
              </a:stretch>
            </a:blipFill>
          </p:spPr>
          <p:txBody>
            <a:bodyPr/>
            <a:lstStyle/>
            <a:p>
              <a:endParaRPr lang="en-US"/>
            </a:p>
          </p:txBody>
        </p:sp>
      </p:grpSp>
      <p:graphicFrame>
        <p:nvGraphicFramePr>
          <p:cNvPr id="23" name="Table 23"/>
          <p:cNvGraphicFramePr>
            <a:graphicFrameLocks noGrp="1"/>
          </p:cNvGraphicFramePr>
          <p:nvPr/>
        </p:nvGraphicFramePr>
        <p:xfrm>
          <a:off x="195111" y="8786185"/>
          <a:ext cx="7018686" cy="1609725"/>
        </p:xfrm>
        <a:graphic>
          <a:graphicData uri="http://schemas.openxmlformats.org/drawingml/2006/table">
            <a:tbl>
              <a:tblPr/>
              <a:tblGrid>
                <a:gridCol w="1169781">
                  <a:extLst>
                    <a:ext uri="{9D8B030D-6E8A-4147-A177-3AD203B41FA5}">
                      <a16:colId xmlns:a16="http://schemas.microsoft.com/office/drawing/2014/main" val="20000"/>
                    </a:ext>
                  </a:extLst>
                </a:gridCol>
                <a:gridCol w="1169781">
                  <a:extLst>
                    <a:ext uri="{9D8B030D-6E8A-4147-A177-3AD203B41FA5}">
                      <a16:colId xmlns:a16="http://schemas.microsoft.com/office/drawing/2014/main" val="20001"/>
                    </a:ext>
                  </a:extLst>
                </a:gridCol>
                <a:gridCol w="1169781">
                  <a:extLst>
                    <a:ext uri="{9D8B030D-6E8A-4147-A177-3AD203B41FA5}">
                      <a16:colId xmlns:a16="http://schemas.microsoft.com/office/drawing/2014/main" val="20002"/>
                    </a:ext>
                  </a:extLst>
                </a:gridCol>
                <a:gridCol w="1169781">
                  <a:extLst>
                    <a:ext uri="{9D8B030D-6E8A-4147-A177-3AD203B41FA5}">
                      <a16:colId xmlns:a16="http://schemas.microsoft.com/office/drawing/2014/main" val="20003"/>
                    </a:ext>
                  </a:extLst>
                </a:gridCol>
                <a:gridCol w="1169781">
                  <a:extLst>
                    <a:ext uri="{9D8B030D-6E8A-4147-A177-3AD203B41FA5}">
                      <a16:colId xmlns:a16="http://schemas.microsoft.com/office/drawing/2014/main" val="20004"/>
                    </a:ext>
                  </a:extLst>
                </a:gridCol>
                <a:gridCol w="1169781">
                  <a:extLst>
                    <a:ext uri="{9D8B030D-6E8A-4147-A177-3AD203B41FA5}">
                      <a16:colId xmlns:a16="http://schemas.microsoft.com/office/drawing/2014/main" val="20005"/>
                    </a:ext>
                  </a:extLst>
                </a:gridCol>
              </a:tblGrid>
              <a:tr h="289172">
                <a:tc>
                  <a:txBody>
                    <a:bodyPr/>
                    <a:lstStyle/>
                    <a:p>
                      <a:pPr marL="0" lvl="0" indent="0" algn="ctr">
                        <a:lnSpc>
                          <a:spcPts val="1540"/>
                        </a:lnSpc>
                        <a:spcBef>
                          <a:spcPct val="0"/>
                        </a:spcBef>
                        <a:defRPr/>
                      </a:pPr>
                      <a:r>
                        <a:rPr lang="en-US" sz="1100" b="1" u="none" strike="noStrike">
                          <a:solidFill>
                            <a:srgbClr val="000000"/>
                          </a:solidFill>
                          <a:latin typeface="Arimo Bold"/>
                          <a:ea typeface="Arimo Bold"/>
                          <a:cs typeface="Arimo Bold"/>
                          <a:sym typeface="Arimo Bold"/>
                        </a:rPr>
                        <a:t>Monday</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540"/>
                        </a:lnSpc>
                        <a:spcBef>
                          <a:spcPct val="0"/>
                        </a:spcBef>
                        <a:defRPr/>
                      </a:pPr>
                      <a:r>
                        <a:rPr lang="en-US" sz="1100" b="1" u="none" strike="noStrike">
                          <a:solidFill>
                            <a:srgbClr val="000000"/>
                          </a:solidFill>
                          <a:latin typeface="Arimo Bold"/>
                          <a:ea typeface="Arimo Bold"/>
                          <a:cs typeface="Arimo Bold"/>
                          <a:sym typeface="Arimo Bold"/>
                        </a:rPr>
                        <a:t>Tuesdays</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540"/>
                        </a:lnSpc>
                        <a:spcBef>
                          <a:spcPct val="0"/>
                        </a:spcBef>
                        <a:defRPr/>
                      </a:pPr>
                      <a:r>
                        <a:rPr lang="en-US" sz="1100" b="1" u="none" strike="noStrike">
                          <a:solidFill>
                            <a:srgbClr val="000000"/>
                          </a:solidFill>
                          <a:latin typeface="Arimo Bold"/>
                          <a:ea typeface="Arimo Bold"/>
                          <a:cs typeface="Arimo Bold"/>
                          <a:sym typeface="Arimo Bold"/>
                        </a:rPr>
                        <a:t>Wednesday</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540"/>
                        </a:lnSpc>
                        <a:spcBef>
                          <a:spcPct val="0"/>
                        </a:spcBef>
                        <a:defRPr/>
                      </a:pPr>
                      <a:r>
                        <a:rPr lang="en-US" sz="1100" b="1">
                          <a:solidFill>
                            <a:srgbClr val="000000"/>
                          </a:solidFill>
                          <a:latin typeface="Arimo Bold"/>
                          <a:ea typeface="Arimo Bold"/>
                          <a:cs typeface="Arimo Bold"/>
                          <a:sym typeface="Arimo Bold"/>
                        </a:rPr>
                        <a:t>Saturday</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540"/>
                        </a:lnSpc>
                        <a:spcBef>
                          <a:spcPct val="0"/>
                        </a:spcBef>
                        <a:defRPr/>
                      </a:pPr>
                      <a:r>
                        <a:rPr lang="en-US" sz="1100" b="1" u="none" strike="noStrike">
                          <a:solidFill>
                            <a:srgbClr val="000000"/>
                          </a:solidFill>
                          <a:latin typeface="Arimo Bold"/>
                          <a:ea typeface="Arimo Bold"/>
                          <a:cs typeface="Arimo Bold"/>
                          <a:sym typeface="Arimo Bold"/>
                        </a:rPr>
                        <a:t>Thursday</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tc>
                  <a:txBody>
                    <a:bodyPr/>
                    <a:lstStyle/>
                    <a:p>
                      <a:pPr marL="0" lvl="0" indent="0" algn="ctr">
                        <a:lnSpc>
                          <a:spcPts val="1540"/>
                        </a:lnSpc>
                        <a:spcBef>
                          <a:spcPct val="0"/>
                        </a:spcBef>
                        <a:defRPr/>
                      </a:pPr>
                      <a:r>
                        <a:rPr lang="en-US" sz="1100" b="1" u="none" strike="noStrike">
                          <a:solidFill>
                            <a:srgbClr val="000000"/>
                          </a:solidFill>
                          <a:latin typeface="Arimo Bold"/>
                          <a:ea typeface="Arimo Bold"/>
                          <a:cs typeface="Arimo Bold"/>
                          <a:sym typeface="Arimo Bold"/>
                        </a:rPr>
                        <a:t>Friday</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solidFill>
                      <a:srgbClr val="DECDFF"/>
                    </a:solidFill>
                  </a:tcPr>
                </a:tc>
                <a:extLst>
                  <a:ext uri="{0D108BD9-81ED-4DB2-BD59-A6C34878D82A}">
                    <a16:rowId xmlns:a16="http://schemas.microsoft.com/office/drawing/2014/main" val="10000"/>
                  </a:ext>
                </a:extLst>
              </a:tr>
              <a:tr h="1320553">
                <a:tc>
                  <a:txBody>
                    <a:bodyPr/>
                    <a:lstStyle/>
                    <a:p>
                      <a:pPr algn="ctr">
                        <a:lnSpc>
                          <a:spcPts val="1120"/>
                        </a:lnSpc>
                        <a:defRPr/>
                      </a:pPr>
                      <a:r>
                        <a:rPr lang="en-US" sz="800">
                          <a:solidFill>
                            <a:srgbClr val="000000"/>
                          </a:solidFill>
                          <a:latin typeface="Arimo"/>
                          <a:ea typeface="Arimo"/>
                          <a:cs typeface="Arimo"/>
                          <a:sym typeface="Arimo"/>
                        </a:rPr>
                        <a:t>Beef Enchiladas with Green Salsa</a:t>
                      </a:r>
                      <a:endParaRPr lang="en-US" sz="1100"/>
                    </a:p>
                    <a:p>
                      <a:pPr algn="ctr">
                        <a:lnSpc>
                          <a:spcPts val="1120"/>
                        </a:lnSpc>
                      </a:pPr>
                      <a:r>
                        <a:rPr lang="en-US" sz="800">
                          <a:solidFill>
                            <a:srgbClr val="000000"/>
                          </a:solidFill>
                          <a:latin typeface="Arimo"/>
                          <a:ea typeface="Arimo"/>
                          <a:cs typeface="Arimo"/>
                          <a:sym typeface="Arimo"/>
                        </a:rPr>
                        <a:t>Spanish Rice</a:t>
                      </a:r>
                    </a:p>
                    <a:p>
                      <a:pPr algn="ctr">
                        <a:lnSpc>
                          <a:spcPts val="1120"/>
                        </a:lnSpc>
                      </a:pPr>
                      <a:r>
                        <a:rPr lang="en-US" sz="800">
                          <a:solidFill>
                            <a:srgbClr val="000000"/>
                          </a:solidFill>
                          <a:latin typeface="Arimo"/>
                          <a:ea typeface="Arimo"/>
                          <a:cs typeface="Arimo"/>
                          <a:sym typeface="Arimo"/>
                        </a:rPr>
                        <a:t>Black Beans/Charro Beans</a:t>
                      </a:r>
                    </a:p>
                    <a:p>
                      <a:pPr algn="ctr">
                        <a:lnSpc>
                          <a:spcPts val="1120"/>
                        </a:lnSpc>
                      </a:pPr>
                      <a:r>
                        <a:rPr lang="en-US" sz="800">
                          <a:solidFill>
                            <a:srgbClr val="000000"/>
                          </a:solidFill>
                          <a:latin typeface="Arimo"/>
                          <a:ea typeface="Arimo"/>
                          <a:cs typeface="Arimo"/>
                          <a:sym typeface="Arimo"/>
                        </a:rPr>
                        <a:t>Roasted Brussel Sprouts &amp; Corn</a:t>
                      </a:r>
                    </a:p>
                    <a:p>
                      <a:pPr marL="0" lvl="0" indent="0" algn="ctr">
                        <a:lnSpc>
                          <a:spcPts val="1120"/>
                        </a:lnSpc>
                        <a:spcBef>
                          <a:spcPct val="0"/>
                        </a:spcBef>
                      </a:pPr>
                      <a:r>
                        <a:rPr lang="en-US" sz="800">
                          <a:solidFill>
                            <a:srgbClr val="000000"/>
                          </a:solidFill>
                          <a:latin typeface="Arimo"/>
                          <a:ea typeface="Arimo"/>
                          <a:cs typeface="Arimo"/>
                          <a:sym typeface="Arimo"/>
                        </a:rPr>
                        <a:t>Mushroom Tofu with Pasta and Black Beans</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BBQ Pork Chops</a:t>
                      </a:r>
                      <a:endParaRPr lang="en-US" sz="1100"/>
                    </a:p>
                    <a:p>
                      <a:pPr algn="ctr">
                        <a:lnSpc>
                          <a:spcPts val="1120"/>
                        </a:lnSpc>
                      </a:pPr>
                      <a:r>
                        <a:rPr lang="en-US" sz="800">
                          <a:solidFill>
                            <a:srgbClr val="000000"/>
                          </a:solidFill>
                          <a:latin typeface="Arimo"/>
                          <a:ea typeface="Arimo"/>
                          <a:cs typeface="Arimo"/>
                          <a:sym typeface="Arimo"/>
                        </a:rPr>
                        <a:t>Mac &amp; Cheese</a:t>
                      </a:r>
                    </a:p>
                    <a:p>
                      <a:pPr algn="ctr">
                        <a:lnSpc>
                          <a:spcPts val="1120"/>
                        </a:lnSpc>
                      </a:pPr>
                      <a:r>
                        <a:rPr lang="en-US" sz="800">
                          <a:solidFill>
                            <a:srgbClr val="000000"/>
                          </a:solidFill>
                          <a:latin typeface="Arimo"/>
                          <a:ea typeface="Arimo"/>
                          <a:cs typeface="Arimo"/>
                          <a:sym typeface="Arimo"/>
                        </a:rPr>
                        <a:t>Roasted Corn on the Cob</a:t>
                      </a:r>
                    </a:p>
                    <a:p>
                      <a:pPr algn="ctr">
                        <a:lnSpc>
                          <a:spcPts val="1120"/>
                        </a:lnSpc>
                      </a:pPr>
                      <a:r>
                        <a:rPr lang="en-US" sz="800">
                          <a:solidFill>
                            <a:srgbClr val="000000"/>
                          </a:solidFill>
                          <a:latin typeface="Arimo"/>
                          <a:ea typeface="Arimo"/>
                          <a:cs typeface="Arimo"/>
                          <a:sym typeface="Arimo"/>
                        </a:rPr>
                        <a:t>Cornbread</a:t>
                      </a:r>
                    </a:p>
                    <a:p>
                      <a:pPr marL="0" lvl="0" indent="0" algn="ctr">
                        <a:lnSpc>
                          <a:spcPts val="1120"/>
                        </a:lnSpc>
                        <a:spcBef>
                          <a:spcPct val="0"/>
                        </a:spcBef>
                      </a:pPr>
                      <a:r>
                        <a:rPr lang="en-US" sz="800">
                          <a:solidFill>
                            <a:srgbClr val="000000"/>
                          </a:solidFill>
                          <a:latin typeface="Arimo"/>
                          <a:ea typeface="Arimo"/>
                          <a:cs typeface="Arimo"/>
                          <a:sym typeface="Arimo"/>
                        </a:rPr>
                        <a:t>Stuffed Eggplant with Bulgur Wheat</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Creamy Steak Fettuccini</a:t>
                      </a:r>
                      <a:endParaRPr lang="en-US" sz="1100"/>
                    </a:p>
                    <a:p>
                      <a:pPr algn="ctr">
                        <a:lnSpc>
                          <a:spcPts val="1120"/>
                        </a:lnSpc>
                      </a:pPr>
                      <a:r>
                        <a:rPr lang="en-US" sz="800">
                          <a:solidFill>
                            <a:srgbClr val="000000"/>
                          </a:solidFill>
                          <a:latin typeface="Arimo"/>
                          <a:ea typeface="Arimo"/>
                          <a:cs typeface="Arimo"/>
                          <a:sym typeface="Arimo"/>
                        </a:rPr>
                        <a:t>Roasted Butternut Squash</a:t>
                      </a:r>
                    </a:p>
                    <a:p>
                      <a:pPr algn="ctr">
                        <a:lnSpc>
                          <a:spcPts val="1120"/>
                        </a:lnSpc>
                      </a:pPr>
                      <a:r>
                        <a:rPr lang="en-US" sz="800">
                          <a:solidFill>
                            <a:srgbClr val="000000"/>
                          </a:solidFill>
                          <a:latin typeface="Arimo"/>
                          <a:ea typeface="Arimo"/>
                          <a:cs typeface="Arimo"/>
                          <a:sym typeface="Arimo"/>
                        </a:rPr>
                        <a:t>Garlic Bread</a:t>
                      </a:r>
                    </a:p>
                    <a:p>
                      <a:pPr marL="0" lvl="0" indent="0" algn="ctr">
                        <a:lnSpc>
                          <a:spcPts val="1120"/>
                        </a:lnSpc>
                        <a:spcBef>
                          <a:spcPct val="0"/>
                        </a:spcBef>
                      </a:pPr>
                      <a:r>
                        <a:rPr lang="en-US" sz="800">
                          <a:solidFill>
                            <a:srgbClr val="000000"/>
                          </a:solidFill>
                          <a:latin typeface="Arimo"/>
                          <a:ea typeface="Arimo"/>
                          <a:cs typeface="Arimo"/>
                          <a:sym typeface="Arimo"/>
                        </a:rPr>
                        <a:t>Spinach Lasagna</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Beef Guisada</a:t>
                      </a:r>
                      <a:endParaRPr lang="en-US" sz="1100"/>
                    </a:p>
                    <a:p>
                      <a:pPr algn="ctr">
                        <a:lnSpc>
                          <a:spcPts val="1120"/>
                        </a:lnSpc>
                      </a:pPr>
                      <a:r>
                        <a:rPr lang="en-US" sz="800">
                          <a:solidFill>
                            <a:srgbClr val="000000"/>
                          </a:solidFill>
                          <a:latin typeface="Arimo"/>
                          <a:ea typeface="Arimo"/>
                          <a:cs typeface="Arimo"/>
                          <a:sym typeface="Arimo"/>
                        </a:rPr>
                        <a:t>Yellow Rice</a:t>
                      </a:r>
                    </a:p>
                    <a:p>
                      <a:pPr algn="ctr">
                        <a:lnSpc>
                          <a:spcPts val="1120"/>
                        </a:lnSpc>
                      </a:pPr>
                      <a:r>
                        <a:rPr lang="en-US" sz="800">
                          <a:solidFill>
                            <a:srgbClr val="000000"/>
                          </a:solidFill>
                          <a:latin typeface="Arimo"/>
                          <a:ea typeface="Arimo"/>
                          <a:cs typeface="Arimo"/>
                          <a:sym typeface="Arimo"/>
                        </a:rPr>
                        <a:t>Black Beans/Refried Beans</a:t>
                      </a:r>
                    </a:p>
                    <a:p>
                      <a:pPr algn="ctr">
                        <a:lnSpc>
                          <a:spcPts val="1120"/>
                        </a:lnSpc>
                      </a:pPr>
                      <a:r>
                        <a:rPr lang="en-US" sz="800">
                          <a:solidFill>
                            <a:srgbClr val="000000"/>
                          </a:solidFill>
                          <a:latin typeface="Arimo"/>
                          <a:ea typeface="Arimo"/>
                          <a:cs typeface="Arimo"/>
                          <a:sym typeface="Arimo"/>
                        </a:rPr>
                        <a:t>Corn Tortillas</a:t>
                      </a:r>
                    </a:p>
                    <a:p>
                      <a:pPr algn="ctr">
                        <a:lnSpc>
                          <a:spcPts val="1120"/>
                        </a:lnSpc>
                      </a:pPr>
                      <a:r>
                        <a:rPr lang="en-US" sz="800">
                          <a:solidFill>
                            <a:srgbClr val="000000"/>
                          </a:solidFill>
                          <a:latin typeface="Arimo"/>
                          <a:ea typeface="Arimo"/>
                          <a:cs typeface="Arimo"/>
                          <a:sym typeface="Arimo"/>
                        </a:rPr>
                        <a:t>Stuffed Acorn Wedges</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Chicken Marinara</a:t>
                      </a:r>
                      <a:endParaRPr lang="en-US" sz="1100"/>
                    </a:p>
                    <a:p>
                      <a:pPr algn="ctr">
                        <a:lnSpc>
                          <a:spcPts val="1120"/>
                        </a:lnSpc>
                      </a:pPr>
                      <a:r>
                        <a:rPr lang="en-US" sz="800">
                          <a:solidFill>
                            <a:srgbClr val="000000"/>
                          </a:solidFill>
                          <a:latin typeface="Arimo"/>
                          <a:ea typeface="Arimo"/>
                          <a:cs typeface="Arimo"/>
                          <a:sym typeface="Arimo"/>
                        </a:rPr>
                        <a:t>Risotto</a:t>
                      </a:r>
                    </a:p>
                    <a:p>
                      <a:pPr algn="ctr">
                        <a:lnSpc>
                          <a:spcPts val="1120"/>
                        </a:lnSpc>
                      </a:pPr>
                      <a:r>
                        <a:rPr lang="en-US" sz="800">
                          <a:solidFill>
                            <a:srgbClr val="000000"/>
                          </a:solidFill>
                          <a:latin typeface="Arimo"/>
                          <a:ea typeface="Arimo"/>
                          <a:cs typeface="Arimo"/>
                          <a:sym typeface="Arimo"/>
                        </a:rPr>
                        <a:t>Roasted Green Beans &amp; Baby Carrots</a:t>
                      </a:r>
                    </a:p>
                    <a:p>
                      <a:pPr algn="ctr">
                        <a:lnSpc>
                          <a:spcPts val="1120"/>
                        </a:lnSpc>
                      </a:pPr>
                      <a:r>
                        <a:rPr lang="en-US" sz="800">
                          <a:solidFill>
                            <a:srgbClr val="000000"/>
                          </a:solidFill>
                          <a:latin typeface="Arimo"/>
                          <a:ea typeface="Arimo"/>
                          <a:cs typeface="Arimo"/>
                          <a:sym typeface="Arimo"/>
                        </a:rPr>
                        <a:t>Garlic Bread Sticks</a:t>
                      </a:r>
                    </a:p>
                    <a:p>
                      <a:pPr marL="0" lvl="0" indent="0" algn="ctr">
                        <a:lnSpc>
                          <a:spcPts val="1120"/>
                        </a:lnSpc>
                        <a:spcBef>
                          <a:spcPct val="0"/>
                        </a:spcBef>
                      </a:pPr>
                      <a:r>
                        <a:rPr lang="en-US" sz="800">
                          <a:solidFill>
                            <a:srgbClr val="000000"/>
                          </a:solidFill>
                          <a:latin typeface="Arimo"/>
                          <a:ea typeface="Arimo"/>
                          <a:cs typeface="Arimo"/>
                          <a:sym typeface="Arimo"/>
                        </a:rPr>
                        <a:t>Cauliflower Mac &amp; Cheese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algn="ctr">
                        <a:lnSpc>
                          <a:spcPts val="1120"/>
                        </a:lnSpc>
                        <a:defRPr/>
                      </a:pPr>
                      <a:r>
                        <a:rPr lang="en-US" sz="800">
                          <a:solidFill>
                            <a:srgbClr val="000000"/>
                          </a:solidFill>
                          <a:latin typeface="Arimo"/>
                          <a:ea typeface="Arimo"/>
                          <a:cs typeface="Arimo"/>
                          <a:sym typeface="Arimo"/>
                        </a:rPr>
                        <a:t>Swedish Meatballs</a:t>
                      </a:r>
                      <a:endParaRPr lang="en-US" sz="1100"/>
                    </a:p>
                    <a:p>
                      <a:pPr algn="ctr">
                        <a:lnSpc>
                          <a:spcPts val="1120"/>
                        </a:lnSpc>
                      </a:pPr>
                      <a:r>
                        <a:rPr lang="en-US" sz="800">
                          <a:solidFill>
                            <a:srgbClr val="000000"/>
                          </a:solidFill>
                          <a:latin typeface="Arimo"/>
                          <a:ea typeface="Arimo"/>
                          <a:cs typeface="Arimo"/>
                          <a:sym typeface="Arimo"/>
                        </a:rPr>
                        <a:t>Spaghetti</a:t>
                      </a:r>
                    </a:p>
                    <a:p>
                      <a:pPr algn="ctr">
                        <a:lnSpc>
                          <a:spcPts val="1120"/>
                        </a:lnSpc>
                      </a:pPr>
                      <a:r>
                        <a:rPr lang="en-US" sz="800">
                          <a:solidFill>
                            <a:srgbClr val="000000"/>
                          </a:solidFill>
                          <a:latin typeface="Arimo"/>
                          <a:ea typeface="Arimo"/>
                          <a:cs typeface="Arimo"/>
                          <a:sym typeface="Arimo"/>
                        </a:rPr>
                        <a:t>Roasted Brussel Sprouts &amp; Red Bell Peppers</a:t>
                      </a:r>
                    </a:p>
                    <a:p>
                      <a:pPr algn="ctr">
                        <a:lnSpc>
                          <a:spcPts val="1120"/>
                        </a:lnSpc>
                      </a:pPr>
                      <a:r>
                        <a:rPr lang="en-US" sz="800">
                          <a:solidFill>
                            <a:srgbClr val="000000"/>
                          </a:solidFill>
                          <a:latin typeface="Arimo"/>
                          <a:ea typeface="Arimo"/>
                          <a:cs typeface="Arimo"/>
                          <a:sym typeface="Arimo"/>
                        </a:rPr>
                        <a:t>Dinner Rolls</a:t>
                      </a:r>
                    </a:p>
                    <a:p>
                      <a:pPr marL="0" lvl="0" indent="0" algn="ctr">
                        <a:lnSpc>
                          <a:spcPts val="1120"/>
                        </a:lnSpc>
                        <a:spcBef>
                          <a:spcPct val="0"/>
                        </a:spcBef>
                      </a:pPr>
                      <a:r>
                        <a:rPr lang="en-US" sz="800">
                          <a:solidFill>
                            <a:srgbClr val="000000"/>
                          </a:solidFill>
                          <a:latin typeface="Arimo"/>
                          <a:ea typeface="Arimo"/>
                          <a:cs typeface="Arimo"/>
                          <a:sym typeface="Arimo"/>
                        </a:rPr>
                        <a:t>Potato &amp; Mushroom Bake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3218970"/>
            <a:ext cx="6048000" cy="6259764"/>
          </a:xfrm>
          <a:prstGeom prst="rect">
            <a:avLst/>
          </a:prstGeom>
        </p:spPr>
        <p:txBody>
          <a:bodyPr lIns="0" tIns="0" rIns="0" bIns="0" rtlCol="0" anchor="t">
            <a:spAutoFit/>
          </a:bodyPr>
          <a:lstStyle/>
          <a:p>
            <a:pPr marL="0" lvl="0" indent="0" algn="l">
              <a:lnSpc>
                <a:spcPts val="1200"/>
              </a:lnSpc>
            </a:pPr>
            <a:r>
              <a:rPr lang="en-US" sz="1200" b="1">
                <a:solidFill>
                  <a:srgbClr val="9664A4"/>
                </a:solidFill>
                <a:latin typeface="Arimo Bold"/>
                <a:ea typeface="Arimo Bold"/>
                <a:cs typeface="Arimo Bold"/>
                <a:sym typeface="Arimo Bold"/>
              </a:rPr>
              <a:t>If you become ill during the Summer Intensive Program:</a:t>
            </a:r>
          </a:p>
          <a:p>
            <a:pPr marL="259080" lvl="1" indent="-129540" algn="l">
              <a:lnSpc>
                <a:spcPts val="1452"/>
              </a:lnSpc>
              <a:buFont typeface="Arial"/>
              <a:buChar char="•"/>
            </a:pPr>
            <a:r>
              <a:rPr lang="en-US" sz="1200">
                <a:solidFill>
                  <a:srgbClr val="000000"/>
                </a:solidFill>
                <a:latin typeface="Arimo"/>
                <a:ea typeface="Arimo"/>
                <a:cs typeface="Arimo"/>
                <a:sym typeface="Arimo"/>
              </a:rPr>
              <a:t>Notify an Academy staff member immediately</a:t>
            </a:r>
          </a:p>
          <a:p>
            <a:pPr marL="518160" lvl="2" indent="-172720" algn="l">
              <a:lnSpc>
                <a:spcPts val="1452"/>
              </a:lnSpc>
              <a:buFont typeface="Arial"/>
              <a:buChar char="⚬"/>
            </a:pPr>
            <a:r>
              <a:rPr lang="en-US" sz="1200">
                <a:solidFill>
                  <a:srgbClr val="000000"/>
                </a:solidFill>
                <a:latin typeface="Arimo"/>
                <a:ea typeface="Arimo"/>
                <a:cs typeface="Arimo"/>
                <a:sym typeface="Arimo"/>
              </a:rPr>
              <a:t>If the student is at the Center for Dance, the parent/guardian or on-call chaperone will be notified to pick up the student for the remainder of the day.</a:t>
            </a:r>
          </a:p>
          <a:p>
            <a:pPr marL="259080" lvl="1" indent="-129540" algn="l">
              <a:lnSpc>
                <a:spcPts val="1452"/>
              </a:lnSpc>
              <a:buFont typeface="Arial"/>
              <a:buChar char="•"/>
            </a:pPr>
            <a:r>
              <a:rPr lang="en-US" sz="1200">
                <a:solidFill>
                  <a:srgbClr val="000000"/>
                </a:solidFill>
                <a:latin typeface="Arimo"/>
                <a:ea typeface="Arimo"/>
                <a:cs typeface="Arimo"/>
                <a:sym typeface="Arimo"/>
              </a:rPr>
              <a:t>If a medical appointment is necessary and:</a:t>
            </a:r>
          </a:p>
          <a:p>
            <a:pPr marL="518160" lvl="2" indent="-172720" algn="l">
              <a:lnSpc>
                <a:spcPts val="1452"/>
              </a:lnSpc>
              <a:buFont typeface="Arial"/>
              <a:buChar char="⚬"/>
            </a:pPr>
            <a:r>
              <a:rPr lang="en-US" sz="1200">
                <a:solidFill>
                  <a:srgbClr val="000000"/>
                </a:solidFill>
                <a:latin typeface="Arimo"/>
                <a:ea typeface="Arimo"/>
                <a:cs typeface="Arimo"/>
                <a:sym typeface="Arimo"/>
              </a:rPr>
              <a:t>The student resides in HB Housing, an Academy staff member will schedule an appointment, and the on-call chaperone will take the student to the doctor's office. </a:t>
            </a:r>
          </a:p>
          <a:p>
            <a:pPr marL="518160" lvl="2" indent="-172720" algn="l">
              <a:lnSpc>
                <a:spcPts val="1452"/>
              </a:lnSpc>
              <a:buFont typeface="Arial"/>
              <a:buChar char="⚬"/>
            </a:pPr>
            <a:r>
              <a:rPr lang="en-US" sz="1200">
                <a:solidFill>
                  <a:srgbClr val="000000"/>
                </a:solidFill>
                <a:latin typeface="Arimo"/>
                <a:ea typeface="Arimo"/>
                <a:cs typeface="Arimo"/>
                <a:sym typeface="Arimo"/>
              </a:rPr>
              <a:t>If the student lives off campus, the parent/guardian will be responsible for scheduling and taking the student to the appointment.</a:t>
            </a:r>
          </a:p>
          <a:p>
            <a:pPr marL="259080" lvl="1" indent="-129540" algn="l">
              <a:lnSpc>
                <a:spcPts val="1452"/>
              </a:lnSpc>
              <a:buFont typeface="Arial"/>
              <a:buChar char="•"/>
            </a:pPr>
            <a:r>
              <a:rPr lang="en-US" sz="1200">
                <a:solidFill>
                  <a:srgbClr val="000000"/>
                </a:solidFill>
                <a:latin typeface="Arimo"/>
                <a:ea typeface="Arimo"/>
                <a:cs typeface="Arimo"/>
                <a:sym typeface="Arimo"/>
              </a:rPr>
              <a:t>The student will be responsible for all costs, including co-pay, full payment in advance if required, and parking fees.</a:t>
            </a:r>
          </a:p>
          <a:p>
            <a:pPr marL="0" lvl="0" indent="0" algn="l">
              <a:lnSpc>
                <a:spcPts val="1200"/>
              </a:lnSpc>
            </a:pPr>
            <a:endParaRPr lang="en-US" sz="1200">
              <a:solidFill>
                <a:srgbClr val="000000"/>
              </a:solidFill>
              <a:latin typeface="Arimo"/>
              <a:ea typeface="Arimo"/>
              <a:cs typeface="Arimo"/>
              <a:sym typeface="Arimo"/>
            </a:endParaRPr>
          </a:p>
          <a:p>
            <a:pPr marL="0" lvl="0" indent="0" algn="l">
              <a:lnSpc>
                <a:spcPts val="1200"/>
              </a:lnSpc>
            </a:pPr>
            <a:r>
              <a:rPr lang="en-US" sz="1200" b="1">
                <a:solidFill>
                  <a:srgbClr val="9664A4"/>
                </a:solidFill>
                <a:latin typeface="Arimo Bold"/>
                <a:ea typeface="Arimo Bold"/>
                <a:cs typeface="Arimo Bold"/>
                <a:sym typeface="Arimo Bold"/>
              </a:rPr>
              <a:t>Evaluations &amp; Private Lessons</a:t>
            </a:r>
          </a:p>
          <a:p>
            <a:pPr marL="0" lvl="0" indent="0" algn="l">
              <a:lnSpc>
                <a:spcPts val="1200"/>
              </a:lnSpc>
            </a:pPr>
            <a:r>
              <a:rPr lang="en-US" sz="1200">
                <a:solidFill>
                  <a:srgbClr val="000000"/>
                </a:solidFill>
                <a:latin typeface="Arimo"/>
                <a:ea typeface="Arimo"/>
                <a:cs typeface="Arimo"/>
                <a:sym typeface="Arimo"/>
              </a:rPr>
              <a:t>There are no formal evaluations during the summer program. Private lessons and the use of private studios are not permitted during the summer program.</a:t>
            </a:r>
          </a:p>
          <a:p>
            <a:pPr marL="0" lvl="0" indent="0" algn="l">
              <a:lnSpc>
                <a:spcPts val="1200"/>
              </a:lnSpc>
            </a:pPr>
            <a:endParaRPr lang="en-US" sz="1200">
              <a:solidFill>
                <a:srgbClr val="000000"/>
              </a:solidFill>
              <a:latin typeface="Arimo"/>
              <a:ea typeface="Arimo"/>
              <a:cs typeface="Arimo"/>
              <a:sym typeface="Arimo"/>
            </a:endParaRPr>
          </a:p>
          <a:p>
            <a:pPr marL="0" lvl="0" indent="0" algn="l">
              <a:lnSpc>
                <a:spcPts val="1200"/>
              </a:lnSpc>
            </a:pPr>
            <a:r>
              <a:rPr lang="en-US" sz="1200" b="1">
                <a:solidFill>
                  <a:srgbClr val="9664A4"/>
                </a:solidFill>
                <a:latin typeface="Arimo Bold"/>
                <a:ea typeface="Arimo Bold"/>
                <a:cs typeface="Arimo Bold"/>
                <a:sym typeface="Arimo Bold"/>
              </a:rPr>
              <a:t>Letters &amp; Packages for Students</a:t>
            </a:r>
          </a:p>
          <a:p>
            <a:pPr marL="0" lvl="0" indent="0" algn="l">
              <a:lnSpc>
                <a:spcPts val="1200"/>
              </a:lnSpc>
            </a:pPr>
            <a:r>
              <a:rPr lang="en-US" sz="1200">
                <a:solidFill>
                  <a:srgbClr val="000000"/>
                </a:solidFill>
                <a:latin typeface="Arimo"/>
                <a:ea typeface="Arimo"/>
                <a:cs typeface="Arimo"/>
                <a:sym typeface="Arimo"/>
              </a:rPr>
              <a:t>Houston Ballet Academy is unable to receive any packages before the start of the summer program, and they can only be received during weeks 1 - 4 of the Summer Intensive Program.</a:t>
            </a:r>
          </a:p>
          <a:p>
            <a:pPr marL="0" lvl="0" indent="0" algn="l">
              <a:lnSpc>
                <a:spcPts val="1200"/>
              </a:lnSpc>
            </a:pPr>
            <a:endParaRPr lang="en-US" sz="1200">
              <a:solidFill>
                <a:srgbClr val="000000"/>
              </a:solidFill>
              <a:latin typeface="Arimo"/>
              <a:ea typeface="Arimo"/>
              <a:cs typeface="Arimo"/>
              <a:sym typeface="Arimo"/>
            </a:endParaRPr>
          </a:p>
          <a:p>
            <a:pPr marL="0" lvl="0" indent="0" algn="l">
              <a:lnSpc>
                <a:spcPts val="1200"/>
              </a:lnSpc>
            </a:pPr>
            <a:r>
              <a:rPr lang="en-US" sz="1200" b="1" i="1">
                <a:solidFill>
                  <a:srgbClr val="000000"/>
                </a:solidFill>
                <a:latin typeface="Arimo Bold Italics"/>
                <a:ea typeface="Arimo Bold Italics"/>
                <a:cs typeface="Arimo Bold Italics"/>
                <a:sym typeface="Arimo Bold Italics"/>
              </a:rPr>
              <a:t>Any packages received before the first day or during the last week of the Summer Intensive Program will be returned to the sender at the sender's expense. </a:t>
            </a:r>
          </a:p>
          <a:p>
            <a:pPr marL="0" lvl="0" indent="0" algn="l">
              <a:lnSpc>
                <a:spcPts val="1200"/>
              </a:lnSpc>
            </a:pPr>
            <a:endParaRPr lang="en-US" sz="1200" b="1" i="1">
              <a:solidFill>
                <a:srgbClr val="000000"/>
              </a:solidFill>
              <a:latin typeface="Arimo Bold Italics"/>
              <a:ea typeface="Arimo Bold Italics"/>
              <a:cs typeface="Arimo Bold Italics"/>
              <a:sym typeface="Arimo Bold Italics"/>
            </a:endParaRPr>
          </a:p>
          <a:p>
            <a:pPr marL="0" lvl="0" indent="0" algn="l">
              <a:lnSpc>
                <a:spcPts val="1200"/>
              </a:lnSpc>
            </a:pPr>
            <a:r>
              <a:rPr lang="en-US" sz="1200">
                <a:solidFill>
                  <a:srgbClr val="000000"/>
                </a:solidFill>
                <a:latin typeface="Arimo"/>
                <a:ea typeface="Arimo"/>
                <a:cs typeface="Arimo"/>
                <a:sym typeface="Arimo"/>
              </a:rPr>
              <a:t>Letters and packages should be mailed to the Academy office and addressed as follows:</a:t>
            </a:r>
          </a:p>
          <a:p>
            <a:pPr marL="0" lvl="0" indent="0" algn="l">
              <a:lnSpc>
                <a:spcPts val="1200"/>
              </a:lnSpc>
            </a:pPr>
            <a:endParaRPr lang="en-US" sz="1200">
              <a:solidFill>
                <a:srgbClr val="000000"/>
              </a:solidFill>
              <a:latin typeface="Arimo"/>
              <a:ea typeface="Arimo"/>
              <a:cs typeface="Arimo"/>
              <a:sym typeface="Arimo"/>
            </a:endParaRPr>
          </a:p>
          <a:p>
            <a:pPr marL="0" lvl="0" indent="0" algn="l">
              <a:lnSpc>
                <a:spcPts val="1200"/>
              </a:lnSpc>
            </a:pPr>
            <a:r>
              <a:rPr lang="en-US" sz="1200" b="1">
                <a:solidFill>
                  <a:srgbClr val="000000"/>
                </a:solidFill>
                <a:latin typeface="Arimo Bold"/>
                <a:ea typeface="Arimo Bold"/>
                <a:cs typeface="Arimo Bold"/>
                <a:sym typeface="Arimo Bold"/>
              </a:rPr>
              <a:t>Student First &amp; Last Name + Summer Level</a:t>
            </a:r>
          </a:p>
          <a:p>
            <a:pPr marL="0" lvl="0" indent="0" algn="l">
              <a:lnSpc>
                <a:spcPts val="1200"/>
              </a:lnSpc>
            </a:pPr>
            <a:r>
              <a:rPr lang="en-US" sz="1200" b="1">
                <a:solidFill>
                  <a:srgbClr val="000000"/>
                </a:solidFill>
                <a:latin typeface="Arimo Bold"/>
                <a:ea typeface="Arimo Bold"/>
                <a:cs typeface="Arimo Bold"/>
                <a:sym typeface="Arimo Bold"/>
              </a:rPr>
              <a:t>Houston Ballet Academy</a:t>
            </a:r>
          </a:p>
          <a:p>
            <a:pPr marL="0" lvl="0" indent="0" algn="l">
              <a:lnSpc>
                <a:spcPts val="1200"/>
              </a:lnSpc>
            </a:pPr>
            <a:r>
              <a:rPr lang="en-US" sz="1200" b="1">
                <a:solidFill>
                  <a:srgbClr val="000000"/>
                </a:solidFill>
                <a:latin typeface="Arimo Bold"/>
                <a:ea typeface="Arimo Bold"/>
                <a:cs typeface="Arimo Bold"/>
                <a:sym typeface="Arimo Bold"/>
              </a:rPr>
              <a:t>601 Preston Street </a:t>
            </a:r>
          </a:p>
          <a:p>
            <a:pPr marL="0" lvl="0" indent="0" algn="l">
              <a:lnSpc>
                <a:spcPts val="1200"/>
              </a:lnSpc>
            </a:pPr>
            <a:r>
              <a:rPr lang="en-US" sz="1200" b="1">
                <a:solidFill>
                  <a:srgbClr val="000000"/>
                </a:solidFill>
                <a:latin typeface="Arimo Bold"/>
                <a:ea typeface="Arimo Bold"/>
                <a:cs typeface="Arimo Bold"/>
                <a:sym typeface="Arimo Bold"/>
              </a:rPr>
              <a:t>Houston, TX 77002</a:t>
            </a:r>
          </a:p>
          <a:p>
            <a:pPr marL="0" lvl="0" indent="0" algn="l">
              <a:lnSpc>
                <a:spcPts val="1200"/>
              </a:lnSpc>
            </a:pPr>
            <a:endParaRPr lang="en-US" sz="1200" b="1">
              <a:solidFill>
                <a:srgbClr val="000000"/>
              </a:solidFill>
              <a:latin typeface="Arimo Bold"/>
              <a:ea typeface="Arimo Bold"/>
              <a:cs typeface="Arimo Bold"/>
              <a:sym typeface="Arimo Bold"/>
            </a:endParaRPr>
          </a:p>
          <a:p>
            <a:pPr marL="0" lvl="0" indent="0" algn="l">
              <a:lnSpc>
                <a:spcPts val="1200"/>
              </a:lnSpc>
            </a:pPr>
            <a:r>
              <a:rPr lang="en-US" sz="1200">
                <a:solidFill>
                  <a:srgbClr val="000000"/>
                </a:solidFill>
                <a:latin typeface="Arimo"/>
                <a:ea typeface="Arimo"/>
                <a:cs typeface="Arimo"/>
                <a:sym typeface="Arimo"/>
              </a:rPr>
              <a:t>Houston Ballet Academy will not be responsible for tracking lost mail or delivering packages to students. Mail remaining at the end of the program may only be forwarded to students if all fees have been paid.</a:t>
            </a:r>
          </a:p>
          <a:p>
            <a:pPr marL="0" lvl="0" indent="0" algn="l">
              <a:lnSpc>
                <a:spcPts val="1200"/>
              </a:lnSpc>
            </a:pPr>
            <a:endParaRPr lang="en-US" sz="1200">
              <a:solidFill>
                <a:srgbClr val="000000"/>
              </a:solidFill>
              <a:latin typeface="Arimo"/>
              <a:ea typeface="Arimo"/>
              <a:cs typeface="Arimo"/>
              <a:sym typeface="Arimo"/>
            </a:endParaRPr>
          </a:p>
          <a:p>
            <a:pPr marL="0" lvl="0" indent="0" algn="l">
              <a:lnSpc>
                <a:spcPts val="1200"/>
              </a:lnSpc>
            </a:pPr>
            <a:r>
              <a:rPr lang="en-US" sz="1200" b="1" u="sng">
                <a:solidFill>
                  <a:srgbClr val="9664A4"/>
                </a:solidFill>
                <a:latin typeface="Arimo Bold"/>
                <a:ea typeface="Arimo Bold"/>
                <a:cs typeface="Arimo Bold"/>
                <a:sym typeface="Arimo Bold"/>
                <a:hlinkClick r:id="rId2" tooltip="https://sites.google.com/view/hbasummer/home"/>
              </a:rPr>
              <a:t>Houston Ballet Academy Google Site</a:t>
            </a:r>
          </a:p>
          <a:p>
            <a:pPr marL="0" lvl="0" indent="0" algn="l">
              <a:lnSpc>
                <a:spcPts val="1200"/>
              </a:lnSpc>
            </a:pPr>
            <a:r>
              <a:rPr lang="en-US" sz="1200">
                <a:solidFill>
                  <a:srgbClr val="000000"/>
                </a:solidFill>
                <a:latin typeface="Arimo"/>
                <a:ea typeface="Arimo"/>
                <a:cs typeface="Arimo"/>
                <a:sym typeface="Arimo"/>
              </a:rPr>
              <a:t>Students and parents/guardians will be able to access program information via the </a:t>
            </a:r>
            <a:r>
              <a:rPr lang="en-US" sz="1200" u="sng">
                <a:solidFill>
                  <a:srgbClr val="000000"/>
                </a:solidFill>
                <a:latin typeface="Arimo"/>
                <a:ea typeface="Arimo"/>
                <a:cs typeface="Arimo"/>
                <a:sym typeface="Arimo"/>
                <a:hlinkClick r:id="rId2" tooltip="https://sites.google.com/view/hbasummer/home"/>
              </a:rPr>
              <a:t>Houston Ballet Academy Google site</a:t>
            </a:r>
            <a:r>
              <a:rPr lang="en-US" sz="1200">
                <a:solidFill>
                  <a:srgbClr val="000000"/>
                </a:solidFill>
                <a:latin typeface="Arimo"/>
                <a:ea typeface="Arimo"/>
                <a:cs typeface="Arimo"/>
                <a:sym typeface="Arimo"/>
              </a:rPr>
              <a:t>. The link to this site will be available in the student’s registration confirmation email.</a:t>
            </a:r>
          </a:p>
        </p:txBody>
      </p:sp>
      <p:sp>
        <p:nvSpPr>
          <p:cNvPr id="3" name="Freeform 3"/>
          <p:cNvSpPr/>
          <p:nvPr/>
        </p:nvSpPr>
        <p:spPr>
          <a:xfrm>
            <a:off x="756000" y="1073541"/>
            <a:ext cx="2305980" cy="1735963"/>
          </a:xfrm>
          <a:custGeom>
            <a:avLst/>
            <a:gdLst/>
            <a:ahLst/>
            <a:cxnLst/>
            <a:rect l="l" t="t" r="r" b="b"/>
            <a:pathLst>
              <a:path w="2305980" h="1735963">
                <a:moveTo>
                  <a:pt x="0" y="0"/>
                </a:moveTo>
                <a:lnTo>
                  <a:pt x="2305980" y="0"/>
                </a:lnTo>
                <a:lnTo>
                  <a:pt x="2305980" y="1735963"/>
                </a:lnTo>
                <a:lnTo>
                  <a:pt x="0" y="1735963"/>
                </a:lnTo>
                <a:lnTo>
                  <a:pt x="0" y="0"/>
                </a:lnTo>
                <a:close/>
              </a:path>
            </a:pathLst>
          </a:custGeom>
          <a:blipFill>
            <a:blip r:embed="rId3"/>
            <a:stretch>
              <a:fillRect l="-29705" t="-7094" r="-18868" b="-24478"/>
            </a:stretch>
          </a:blipFill>
        </p:spPr>
        <p:txBody>
          <a:bodyPr/>
          <a:lstStyle/>
          <a:p>
            <a:endParaRPr lang="en-US"/>
          </a:p>
        </p:txBody>
      </p:sp>
      <p:sp>
        <p:nvSpPr>
          <p:cNvPr id="4" name="TextBox 4"/>
          <p:cNvSpPr txBox="1"/>
          <p:nvPr/>
        </p:nvSpPr>
        <p:spPr>
          <a:xfrm>
            <a:off x="3328035" y="871597"/>
            <a:ext cx="3419156" cy="2111277"/>
          </a:xfrm>
          <a:prstGeom prst="rect">
            <a:avLst/>
          </a:prstGeom>
        </p:spPr>
        <p:txBody>
          <a:bodyPr lIns="0" tIns="0" rIns="0" bIns="0" rtlCol="0" anchor="t">
            <a:spAutoFit/>
          </a:bodyPr>
          <a:lstStyle/>
          <a:p>
            <a:pPr marL="0" lvl="0" indent="0" algn="l">
              <a:lnSpc>
                <a:spcPts val="1536"/>
              </a:lnSpc>
            </a:pPr>
            <a:r>
              <a:rPr lang="en-US" sz="1200" b="1">
                <a:solidFill>
                  <a:srgbClr val="9664A4"/>
                </a:solidFill>
                <a:latin typeface="Arimo Bold"/>
                <a:ea typeface="Arimo Bold"/>
                <a:cs typeface="Arimo Bold"/>
                <a:sym typeface="Arimo Bold"/>
              </a:rPr>
              <a:t>Attendance</a:t>
            </a:r>
          </a:p>
          <a:p>
            <a:pPr marL="259080" lvl="1" indent="-129540" algn="l">
              <a:lnSpc>
                <a:spcPts val="1536"/>
              </a:lnSpc>
              <a:buFont typeface="Arial"/>
              <a:buChar char="•"/>
            </a:pPr>
            <a:r>
              <a:rPr lang="en-US" sz="1200">
                <a:solidFill>
                  <a:srgbClr val="000000"/>
                </a:solidFill>
                <a:latin typeface="Arimo"/>
                <a:ea typeface="Arimo"/>
                <a:cs typeface="Arimo"/>
                <a:sym typeface="Arimo"/>
              </a:rPr>
              <a:t>Attendance is mandatory in all classes.</a:t>
            </a:r>
          </a:p>
          <a:p>
            <a:pPr marL="259080" lvl="1" indent="-129540" algn="l">
              <a:lnSpc>
                <a:spcPts val="1536"/>
              </a:lnSpc>
              <a:buFont typeface="Arial"/>
              <a:buChar char="•"/>
            </a:pPr>
            <a:r>
              <a:rPr lang="en-US" sz="1200">
                <a:solidFill>
                  <a:srgbClr val="000000"/>
                </a:solidFill>
                <a:latin typeface="Arimo"/>
                <a:ea typeface="Arimo"/>
                <a:cs typeface="Arimo"/>
                <a:sym typeface="Arimo"/>
              </a:rPr>
              <a:t>Partial attendance is not allowed. </a:t>
            </a:r>
          </a:p>
          <a:p>
            <a:pPr marL="259080" lvl="1" indent="-129540" algn="l">
              <a:lnSpc>
                <a:spcPts val="1536"/>
              </a:lnSpc>
              <a:buFont typeface="Arial"/>
              <a:buChar char="•"/>
            </a:pPr>
            <a:r>
              <a:rPr lang="en-US" sz="1200">
                <a:solidFill>
                  <a:srgbClr val="000000"/>
                </a:solidFill>
                <a:latin typeface="Arimo"/>
                <a:ea typeface="Arimo"/>
                <a:cs typeface="Arimo"/>
                <a:sym typeface="Arimo"/>
              </a:rPr>
              <a:t>Weekly schedules are posted on the call boards and on the HB Academy Google site.</a:t>
            </a:r>
          </a:p>
          <a:p>
            <a:pPr marL="259080" lvl="1" indent="-129540" algn="l">
              <a:lnSpc>
                <a:spcPts val="1536"/>
              </a:lnSpc>
              <a:buFont typeface="Arial"/>
              <a:buChar char="•"/>
            </a:pPr>
            <a:r>
              <a:rPr lang="en-US" sz="1200">
                <a:solidFill>
                  <a:srgbClr val="000000"/>
                </a:solidFill>
                <a:latin typeface="Arimo"/>
                <a:ea typeface="Arimo"/>
                <a:cs typeface="Arimo"/>
                <a:sym typeface="Arimo"/>
              </a:rPr>
              <a:t>If a student is absent, notify a chaperone (if applicable) and report their Absence using the PowerSchool School Messenger Application. </a:t>
            </a:r>
          </a:p>
          <a:p>
            <a:pPr marL="259080" lvl="1" indent="-129540" algn="l">
              <a:lnSpc>
                <a:spcPts val="1536"/>
              </a:lnSpc>
              <a:buFont typeface="Arial"/>
              <a:buChar char="•"/>
            </a:pPr>
            <a:r>
              <a:rPr lang="en-US" sz="1200">
                <a:solidFill>
                  <a:srgbClr val="000000"/>
                </a:solidFill>
                <a:latin typeface="Arimo"/>
                <a:ea typeface="Arimo"/>
                <a:cs typeface="Arimo"/>
                <a:sym typeface="Arimo"/>
              </a:rPr>
              <a:t>If a student is injured and cannot participate in class, they must observe class/rehearsal and take notes. </a:t>
            </a:r>
          </a:p>
        </p:txBody>
      </p:sp>
      <p:sp>
        <p:nvSpPr>
          <p:cNvPr id="5" name="TextBox 5"/>
          <p:cNvSpPr txBox="1"/>
          <p:nvPr/>
        </p:nvSpPr>
        <p:spPr>
          <a:xfrm>
            <a:off x="632914" y="244947"/>
            <a:ext cx="6294172" cy="419128"/>
          </a:xfrm>
          <a:prstGeom prst="rect">
            <a:avLst/>
          </a:prstGeom>
        </p:spPr>
        <p:txBody>
          <a:bodyPr lIns="0" tIns="0" rIns="0" bIns="0" rtlCol="0" anchor="t">
            <a:spAutoFit/>
          </a:bodyPr>
          <a:lstStyle/>
          <a:p>
            <a:pPr marL="0" lvl="0" indent="0" algn="ctr">
              <a:lnSpc>
                <a:spcPts val="3000"/>
              </a:lnSpc>
            </a:pPr>
            <a:r>
              <a:rPr lang="en-US" sz="3000" b="1">
                <a:solidFill>
                  <a:srgbClr val="41395F"/>
                </a:solidFill>
                <a:latin typeface="Arimo Bold"/>
                <a:ea typeface="Arimo Bold"/>
                <a:cs typeface="Arimo Bold"/>
                <a:sym typeface="Arimo Bold"/>
              </a:rPr>
              <a:t>PROCEDURES OF THE ACADEMY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5685690" y="5422462"/>
            <a:ext cx="1484050" cy="1768538"/>
          </a:xfrm>
          <a:custGeom>
            <a:avLst/>
            <a:gdLst/>
            <a:ahLst/>
            <a:cxnLst/>
            <a:rect l="l" t="t" r="r" b="b"/>
            <a:pathLst>
              <a:path w="1484050" h="1768538">
                <a:moveTo>
                  <a:pt x="0" y="0"/>
                </a:moveTo>
                <a:lnTo>
                  <a:pt x="1484049" y="0"/>
                </a:lnTo>
                <a:lnTo>
                  <a:pt x="1484049" y="1768538"/>
                </a:lnTo>
                <a:lnTo>
                  <a:pt x="0" y="1768538"/>
                </a:lnTo>
                <a:lnTo>
                  <a:pt x="0" y="0"/>
                </a:lnTo>
                <a:close/>
              </a:path>
            </a:pathLst>
          </a:custGeom>
          <a:blipFill>
            <a:blip r:embed="rId2"/>
            <a:stretch>
              <a:fillRect t="-12227" b="-13643"/>
            </a:stretch>
          </a:blipFill>
        </p:spPr>
        <p:txBody>
          <a:bodyPr/>
          <a:lstStyle/>
          <a:p>
            <a:endParaRPr lang="en-US"/>
          </a:p>
        </p:txBody>
      </p:sp>
      <p:sp>
        <p:nvSpPr>
          <p:cNvPr id="3" name="TextBox 3"/>
          <p:cNvSpPr txBox="1"/>
          <p:nvPr/>
        </p:nvSpPr>
        <p:spPr>
          <a:xfrm>
            <a:off x="789046" y="5422462"/>
            <a:ext cx="4825276" cy="2265529"/>
          </a:xfrm>
          <a:prstGeom prst="rect">
            <a:avLst/>
          </a:prstGeom>
        </p:spPr>
        <p:txBody>
          <a:bodyPr lIns="0" tIns="0" rIns="0" bIns="0" rtlCol="0" anchor="t">
            <a:spAutoFit/>
          </a:bodyPr>
          <a:lstStyle/>
          <a:p>
            <a:pPr algn="r">
              <a:lnSpc>
                <a:spcPts val="1692"/>
              </a:lnSpc>
            </a:pPr>
            <a:r>
              <a:rPr lang="en-US" sz="1458" b="1" dirty="0">
                <a:solidFill>
                  <a:srgbClr val="9664A4"/>
                </a:solidFill>
                <a:latin typeface="Arimo Bold"/>
                <a:ea typeface="Arimo Bold"/>
                <a:cs typeface="Arimo Bold"/>
                <a:sym typeface="Arimo Bold"/>
              </a:rPr>
              <a:t>Dawn Stuckey</a:t>
            </a:r>
          </a:p>
          <a:p>
            <a:pPr marL="0" lvl="0" indent="0" algn="r">
              <a:lnSpc>
                <a:spcPts val="1450"/>
              </a:lnSpc>
            </a:pPr>
            <a:r>
              <a:rPr lang="en-US" sz="1250" b="1" dirty="0">
                <a:solidFill>
                  <a:srgbClr val="9664A4"/>
                </a:solidFill>
                <a:latin typeface="Arimo Bold"/>
                <a:ea typeface="Arimo Bold"/>
                <a:cs typeface="Arimo Bold"/>
                <a:sym typeface="Arimo Bold"/>
              </a:rPr>
              <a:t>Certified Athletic Trainer</a:t>
            </a:r>
          </a:p>
          <a:p>
            <a:pPr marL="0" lvl="0" indent="0" algn="r">
              <a:lnSpc>
                <a:spcPts val="406"/>
              </a:lnSpc>
            </a:pPr>
            <a:endParaRPr lang="en-US" sz="1250" b="1" dirty="0">
              <a:solidFill>
                <a:srgbClr val="9664A4"/>
              </a:solidFill>
              <a:latin typeface="Arimo Bold"/>
              <a:ea typeface="Arimo Bold"/>
              <a:cs typeface="Arimo Bold"/>
              <a:sym typeface="Arimo Bold"/>
            </a:endParaRPr>
          </a:p>
          <a:p>
            <a:pPr marL="0" lvl="0" indent="0" algn="l">
              <a:lnSpc>
                <a:spcPts val="1450"/>
              </a:lnSpc>
            </a:pPr>
            <a:r>
              <a:rPr lang="en-US" sz="1250" dirty="0">
                <a:solidFill>
                  <a:srgbClr val="000000"/>
                </a:solidFill>
                <a:latin typeface="Arimo"/>
                <a:ea typeface="Arimo"/>
                <a:cs typeface="Arimo"/>
                <a:sym typeface="Arimo"/>
              </a:rPr>
              <a:t>Dawn Stuckey is in her 6th season as an outreach athletic trainer at Houston Methodist Hospital and is in her 2nd year as the athletic trainer for the Houston Ballet Academy. She has worked as an athletic trainer for over 20 years, serving a multitude of sports and settings, and is also a current member of the Houston Rodeo Sports Medicine Committee, where she serves as an Assistant Captain. </a:t>
            </a:r>
          </a:p>
          <a:p>
            <a:pPr marL="0" lvl="0" indent="0" algn="l">
              <a:lnSpc>
                <a:spcPts val="1450"/>
              </a:lnSpc>
            </a:pPr>
            <a:endParaRPr lang="en-US" sz="1250" dirty="0">
              <a:solidFill>
                <a:srgbClr val="000000"/>
              </a:solidFill>
              <a:latin typeface="Arimo"/>
              <a:ea typeface="Arimo"/>
              <a:cs typeface="Arimo"/>
              <a:sym typeface="Arimo"/>
            </a:endParaRPr>
          </a:p>
          <a:p>
            <a:pPr marL="0" lvl="0" indent="0" algn="l">
              <a:lnSpc>
                <a:spcPts val="1450"/>
              </a:lnSpc>
            </a:pPr>
            <a:r>
              <a:rPr lang="en-US" sz="1250" dirty="0">
                <a:solidFill>
                  <a:srgbClr val="000000"/>
                </a:solidFill>
                <a:latin typeface="Arimo"/>
                <a:ea typeface="Arimo"/>
                <a:cs typeface="Arimo"/>
                <a:sym typeface="Arimo"/>
              </a:rPr>
              <a:t>Prior to Houston Methodist, Dawn Stuckey spent 13 seasons with Rice Athletics and most recently was one of the athletic trainers for swimming and women's Soccer.</a:t>
            </a:r>
          </a:p>
        </p:txBody>
      </p:sp>
      <p:sp>
        <p:nvSpPr>
          <p:cNvPr id="4" name="TextBox 4"/>
          <p:cNvSpPr txBox="1"/>
          <p:nvPr/>
        </p:nvSpPr>
        <p:spPr>
          <a:xfrm>
            <a:off x="777233" y="7752843"/>
            <a:ext cx="6017348" cy="2795835"/>
          </a:xfrm>
          <a:prstGeom prst="rect">
            <a:avLst/>
          </a:prstGeom>
        </p:spPr>
        <p:txBody>
          <a:bodyPr lIns="0" tIns="0" rIns="0" bIns="0" rtlCol="0" anchor="t">
            <a:spAutoFit/>
          </a:bodyPr>
          <a:lstStyle/>
          <a:p>
            <a:pPr marL="0" lvl="0" indent="0" algn="l">
              <a:lnSpc>
                <a:spcPts val="1687"/>
              </a:lnSpc>
            </a:pPr>
            <a:r>
              <a:rPr lang="en-US" sz="1250">
                <a:solidFill>
                  <a:srgbClr val="000000"/>
                </a:solidFill>
                <a:latin typeface="Arimo"/>
                <a:ea typeface="Arimo"/>
                <a:cs typeface="Arimo"/>
                <a:sym typeface="Arimo"/>
              </a:rPr>
              <a:t>Previously, Dawn Stuckey also served as an assistant athletic trainer for three years at Tyler Junior College in Tyler, Texas, working primarily with football, men's soccer, and women's basketball. Additionally, Stuckey served as an intern athletic trainer with the Houston Comets (WNBA) in 2005 and the Houston Rockets (NBA) in 2006 and 2007. </a:t>
            </a:r>
          </a:p>
          <a:p>
            <a:pPr marL="0" lvl="0" indent="0" algn="l">
              <a:lnSpc>
                <a:spcPts val="202"/>
              </a:lnSpc>
            </a:pPr>
            <a:endParaRPr lang="en-US" sz="1250">
              <a:solidFill>
                <a:srgbClr val="000000"/>
              </a:solidFill>
              <a:latin typeface="Arimo"/>
              <a:ea typeface="Arimo"/>
              <a:cs typeface="Arimo"/>
              <a:sym typeface="Arimo"/>
            </a:endParaRPr>
          </a:p>
          <a:p>
            <a:pPr marL="0" lvl="0" indent="0" algn="l">
              <a:lnSpc>
                <a:spcPts val="1687"/>
              </a:lnSpc>
            </a:pPr>
            <a:r>
              <a:rPr lang="en-US" sz="1250">
                <a:solidFill>
                  <a:srgbClr val="000000"/>
                </a:solidFill>
                <a:latin typeface="Arimo"/>
                <a:ea typeface="Arimo"/>
                <a:cs typeface="Arimo"/>
                <a:sym typeface="Arimo"/>
              </a:rPr>
              <a:t>Dawn Stuckey graduated with her Doctorate in Athletic Training from A.T. Still University in 2023 and has been published in the Journal of Dance Medicine and Science. She earned her Master's degree in Health and Kinesiology from the University of Texas at Tyler in Tyler, Texas, in 2005 and minored in Athletic Training and Biology from Newman University in Wichita, Kansas, while working with a variety of sports teams including men's soccer, basketball, softball, and baseball. While attending Newman University, Dawn participated in varsity sports on the women's basketball team.</a:t>
            </a:r>
          </a:p>
        </p:txBody>
      </p:sp>
      <p:sp>
        <p:nvSpPr>
          <p:cNvPr id="5" name="Freeform 5"/>
          <p:cNvSpPr/>
          <p:nvPr/>
        </p:nvSpPr>
        <p:spPr>
          <a:xfrm>
            <a:off x="786652" y="1455295"/>
            <a:ext cx="1467496" cy="2199869"/>
          </a:xfrm>
          <a:custGeom>
            <a:avLst/>
            <a:gdLst/>
            <a:ahLst/>
            <a:cxnLst/>
            <a:rect l="l" t="t" r="r" b="b"/>
            <a:pathLst>
              <a:path w="1467496" h="2199869">
                <a:moveTo>
                  <a:pt x="0" y="0"/>
                </a:moveTo>
                <a:lnTo>
                  <a:pt x="1467496" y="0"/>
                </a:lnTo>
                <a:lnTo>
                  <a:pt x="1467496" y="2199869"/>
                </a:lnTo>
                <a:lnTo>
                  <a:pt x="0" y="2199869"/>
                </a:lnTo>
                <a:lnTo>
                  <a:pt x="0" y="0"/>
                </a:lnTo>
                <a:close/>
              </a:path>
            </a:pathLst>
          </a:custGeom>
          <a:blipFill>
            <a:blip r:embed="rId3"/>
            <a:stretch>
              <a:fillRect/>
            </a:stretch>
          </a:blipFill>
        </p:spPr>
        <p:txBody>
          <a:bodyPr/>
          <a:lstStyle/>
          <a:p>
            <a:endParaRPr lang="en-US"/>
          </a:p>
        </p:txBody>
      </p:sp>
      <p:sp>
        <p:nvSpPr>
          <p:cNvPr id="6" name="TextBox 6"/>
          <p:cNvSpPr txBox="1"/>
          <p:nvPr/>
        </p:nvSpPr>
        <p:spPr>
          <a:xfrm>
            <a:off x="2244672" y="1913522"/>
            <a:ext cx="5097158" cy="2783154"/>
          </a:xfrm>
          <a:prstGeom prst="rect">
            <a:avLst/>
          </a:prstGeom>
        </p:spPr>
        <p:txBody>
          <a:bodyPr lIns="0" tIns="0" rIns="0" bIns="0" rtlCol="0" anchor="t">
            <a:spAutoFit/>
          </a:bodyPr>
          <a:lstStyle/>
          <a:p>
            <a:pPr marL="0" lvl="0" indent="0" algn="l">
              <a:lnSpc>
                <a:spcPts val="1414"/>
              </a:lnSpc>
            </a:pPr>
            <a:endParaRPr dirty="0"/>
          </a:p>
          <a:p>
            <a:pPr marL="0" lvl="0" indent="0" algn="just">
              <a:lnSpc>
                <a:spcPts val="1600"/>
              </a:lnSpc>
            </a:pPr>
            <a:r>
              <a:rPr lang="en-US" sz="1250" dirty="0">
                <a:solidFill>
                  <a:srgbClr val="000000"/>
                </a:solidFill>
                <a:latin typeface="Arimo"/>
                <a:ea typeface="Arimo"/>
                <a:cs typeface="Arimo"/>
                <a:sym typeface="Arimo"/>
              </a:rPr>
              <a:t>Originally from Ibaraki, Japan, Akihiro Kawasaki holds a B.S. in Exercise Science from the University of Alabama at Birmingham. As a student athletic trainer, he worked with several sports teams, including the national championship-winning football team at Mississippi Gulf Coast Community College (MGCCC). Kawasaki previously served as a personal trainer and strength and conditioning coach for Olympians on Japan’s national team. He is currently the head strength and conditioning coach at Houston Ballet and Houston Ballet Academy. Kawasaki holds certifications in Functional Movement Systems (FMS) - Level 2, Y Balance Test (YBT) of FMA, Fundamental Capacity Screen (FCS) of FMS, Rossiter - Level 4, Yamuna Body Rolling - Face, Feet, Table Treatment, and Animal Flow and Spatial Medicine. Learn more at: </a:t>
            </a:r>
            <a:r>
              <a:rPr lang="en-US" sz="1250" u="sng" dirty="0">
                <a:solidFill>
                  <a:srgbClr val="000000"/>
                </a:solidFill>
                <a:latin typeface="Arimo"/>
                <a:ea typeface="Arimo"/>
                <a:cs typeface="Arimo"/>
                <a:sym typeface="Arimo"/>
                <a:hlinkClick r:id="rId4" tooltip="https://bit.ly/3taRxwE"/>
              </a:rPr>
              <a:t>https://bit.ly/3taRxwE</a:t>
            </a:r>
            <a:r>
              <a:rPr lang="en-US" sz="1250" dirty="0">
                <a:solidFill>
                  <a:srgbClr val="000000"/>
                </a:solidFill>
                <a:latin typeface="Arimo"/>
                <a:ea typeface="Arimo"/>
                <a:cs typeface="Arimo"/>
                <a:sym typeface="Arimo"/>
              </a:rPr>
              <a:t>.</a:t>
            </a:r>
          </a:p>
        </p:txBody>
      </p:sp>
      <p:sp>
        <p:nvSpPr>
          <p:cNvPr id="7" name="TextBox 7"/>
          <p:cNvSpPr txBox="1"/>
          <p:nvPr/>
        </p:nvSpPr>
        <p:spPr>
          <a:xfrm>
            <a:off x="777233" y="794100"/>
            <a:ext cx="6029161" cy="431176"/>
          </a:xfrm>
          <a:prstGeom prst="rect">
            <a:avLst/>
          </a:prstGeom>
        </p:spPr>
        <p:txBody>
          <a:bodyPr lIns="0" tIns="0" rIns="0" bIns="0" rtlCol="0" anchor="t">
            <a:spAutoFit/>
          </a:bodyPr>
          <a:lstStyle/>
          <a:p>
            <a:pPr marL="0" lvl="0" indent="0" algn="ctr">
              <a:lnSpc>
                <a:spcPts val="3100"/>
              </a:lnSpc>
            </a:pPr>
            <a:r>
              <a:rPr lang="en-US" sz="3100" b="1">
                <a:solidFill>
                  <a:srgbClr val="41395F"/>
                </a:solidFill>
                <a:latin typeface="Arimo Bold"/>
                <a:ea typeface="Arimo Bold"/>
                <a:cs typeface="Arimo Bold"/>
                <a:sym typeface="Arimo Bold"/>
              </a:rPr>
              <a:t>HEALTH AND WELLNESS</a:t>
            </a:r>
          </a:p>
        </p:txBody>
      </p:sp>
      <p:sp>
        <p:nvSpPr>
          <p:cNvPr id="8" name="TextBox 8"/>
          <p:cNvSpPr txBox="1"/>
          <p:nvPr/>
        </p:nvSpPr>
        <p:spPr>
          <a:xfrm>
            <a:off x="0" y="3883764"/>
            <a:ext cx="2834601" cy="1538699"/>
          </a:xfrm>
          <a:prstGeom prst="rect">
            <a:avLst/>
          </a:prstGeom>
        </p:spPr>
        <p:txBody>
          <a:bodyPr lIns="0" tIns="0" rIns="0" bIns="0" rtlCol="0" anchor="t">
            <a:spAutoFit/>
          </a:bodyPr>
          <a:lstStyle/>
          <a:p>
            <a:pPr algn="ctr">
              <a:lnSpc>
                <a:spcPts val="1300"/>
              </a:lnSpc>
            </a:pPr>
            <a:r>
              <a:rPr lang="en-US" sz="1300" b="1" u="sng" dirty="0">
                <a:solidFill>
                  <a:srgbClr val="9664A4"/>
                </a:solidFill>
                <a:latin typeface="Arimo Bold"/>
                <a:ea typeface="Arimo Bold"/>
                <a:cs typeface="Arimo Bold"/>
                <a:sym typeface="Arimo Bold"/>
              </a:rPr>
              <a:t>OFFERINGS:</a:t>
            </a:r>
          </a:p>
          <a:p>
            <a:pPr algn="ctr">
              <a:lnSpc>
                <a:spcPts val="1260"/>
              </a:lnSpc>
            </a:pPr>
            <a:r>
              <a:rPr lang="en-US" sz="900" dirty="0">
                <a:solidFill>
                  <a:srgbClr val="000000"/>
                </a:solidFill>
                <a:latin typeface="Arimo"/>
                <a:ea typeface="Arimo"/>
                <a:cs typeface="Arimo"/>
                <a:sym typeface="Arimo"/>
              </a:rPr>
              <a:t>BODY CONDITIONING</a:t>
            </a:r>
          </a:p>
          <a:p>
            <a:pPr algn="ctr">
              <a:lnSpc>
                <a:spcPts val="1260"/>
              </a:lnSpc>
            </a:pPr>
            <a:r>
              <a:rPr lang="en-US" sz="900" dirty="0">
                <a:solidFill>
                  <a:srgbClr val="000000"/>
                </a:solidFill>
                <a:latin typeface="Arimo"/>
                <a:ea typeface="Arimo"/>
                <a:cs typeface="Arimo"/>
                <a:sym typeface="Arimo"/>
              </a:rPr>
              <a:t>WEIGHT TRAINING</a:t>
            </a:r>
          </a:p>
          <a:p>
            <a:pPr algn="ctr">
              <a:lnSpc>
                <a:spcPts val="1260"/>
              </a:lnSpc>
            </a:pPr>
            <a:r>
              <a:rPr lang="en-US" sz="900" dirty="0">
                <a:solidFill>
                  <a:srgbClr val="000000"/>
                </a:solidFill>
                <a:latin typeface="Arimo"/>
                <a:ea typeface="Arimo"/>
                <a:cs typeface="Arimo"/>
                <a:sym typeface="Arimo"/>
              </a:rPr>
              <a:t>YOGA</a:t>
            </a:r>
          </a:p>
          <a:p>
            <a:pPr algn="ctr">
              <a:lnSpc>
                <a:spcPts val="1260"/>
              </a:lnSpc>
            </a:pPr>
            <a:r>
              <a:rPr lang="en-US" sz="900" dirty="0">
                <a:solidFill>
                  <a:srgbClr val="000000"/>
                </a:solidFill>
                <a:latin typeface="Arimo"/>
                <a:ea typeface="Arimo"/>
                <a:cs typeface="Arimo"/>
                <a:sym typeface="Arimo"/>
              </a:rPr>
              <a:t>MAT CLASS</a:t>
            </a:r>
          </a:p>
          <a:p>
            <a:pPr algn="ctr">
              <a:lnSpc>
                <a:spcPts val="1260"/>
              </a:lnSpc>
            </a:pPr>
            <a:r>
              <a:rPr lang="en-US" sz="900" dirty="0">
                <a:solidFill>
                  <a:srgbClr val="000000"/>
                </a:solidFill>
                <a:latin typeface="Arimo"/>
                <a:ea typeface="Arimo"/>
                <a:cs typeface="Arimo"/>
                <a:sym typeface="Arimo"/>
                <a:hlinkClick r:id="rId5" tooltip="https://www.gyrotonic.com/about/gyrotonic-method/"/>
              </a:rPr>
              <a:t> </a:t>
            </a:r>
            <a:r>
              <a:rPr lang="en-US" sz="900" u="sng" dirty="0">
                <a:solidFill>
                  <a:srgbClr val="000000"/>
                </a:solidFill>
                <a:latin typeface="Arimo"/>
                <a:ea typeface="Arimo"/>
                <a:cs typeface="Arimo"/>
                <a:sym typeface="Arimo"/>
                <a:hlinkClick r:id="rId5" tooltip="https://www.gyrotonic.com/about/gyrotonic-method/"/>
              </a:rPr>
              <a:t>GYROKINESIS</a:t>
            </a:r>
            <a:r>
              <a:rPr lang="en-US" sz="900" dirty="0">
                <a:solidFill>
                  <a:srgbClr val="000000"/>
                </a:solidFill>
                <a:latin typeface="Arimo"/>
                <a:ea typeface="Arimo"/>
                <a:cs typeface="Arimo"/>
                <a:sym typeface="Arimo"/>
                <a:hlinkClick r:id="rId5" tooltip="https://www.gyrotonic.com/about/gyrotonic-method/"/>
              </a:rPr>
              <a:t>®</a:t>
            </a:r>
          </a:p>
          <a:p>
            <a:pPr algn="ctr">
              <a:lnSpc>
                <a:spcPts val="1260"/>
              </a:lnSpc>
            </a:pPr>
            <a:r>
              <a:rPr lang="en-US" sz="900" u="sng" dirty="0">
                <a:solidFill>
                  <a:srgbClr val="000000"/>
                </a:solidFill>
                <a:latin typeface="Arimo"/>
                <a:ea typeface="Arimo"/>
                <a:cs typeface="Arimo"/>
                <a:sym typeface="Arimo"/>
                <a:hlinkClick r:id="rId6" tooltip="https://www.yamunausa.com/pages/body-rolling"/>
              </a:rPr>
              <a:t>YAMUNA BODY ROLLING</a:t>
            </a:r>
            <a:r>
              <a:rPr lang="en-US" sz="900" dirty="0">
                <a:solidFill>
                  <a:srgbClr val="000000"/>
                </a:solidFill>
                <a:latin typeface="Arimo"/>
                <a:ea typeface="Arimo"/>
                <a:cs typeface="Arimo"/>
                <a:sym typeface="Arimo"/>
                <a:hlinkClick r:id="rId6" tooltip="https://www.yamunausa.com/pages/body-rolling"/>
              </a:rPr>
              <a:t>™</a:t>
            </a:r>
          </a:p>
          <a:p>
            <a:pPr algn="ctr">
              <a:lnSpc>
                <a:spcPts val="1260"/>
              </a:lnSpc>
            </a:pPr>
            <a:r>
              <a:rPr lang="en-US" sz="900" dirty="0">
                <a:solidFill>
                  <a:srgbClr val="000000"/>
                </a:solidFill>
                <a:latin typeface="Arimo"/>
                <a:ea typeface="Arimo"/>
                <a:cs typeface="Arimo"/>
                <a:sym typeface="Arimo"/>
              </a:rPr>
              <a:t>HEALTH &amp; WELLNESS</a:t>
            </a:r>
          </a:p>
          <a:p>
            <a:pPr algn="ctr">
              <a:lnSpc>
                <a:spcPts val="1260"/>
              </a:lnSpc>
            </a:pPr>
            <a:r>
              <a:rPr lang="en-US" sz="900" dirty="0">
                <a:solidFill>
                  <a:srgbClr val="000000"/>
                </a:solidFill>
                <a:latin typeface="Arimo"/>
                <a:ea typeface="Arimo"/>
                <a:cs typeface="Arimo"/>
                <a:sym typeface="Arimo"/>
              </a:rPr>
              <a:t>PILATES</a:t>
            </a:r>
          </a:p>
          <a:p>
            <a:pPr algn="ctr">
              <a:lnSpc>
                <a:spcPts val="1260"/>
              </a:lnSpc>
              <a:spcBef>
                <a:spcPct val="0"/>
              </a:spcBef>
            </a:pPr>
            <a:r>
              <a:rPr lang="en-US" sz="900" dirty="0">
                <a:solidFill>
                  <a:srgbClr val="000000"/>
                </a:solidFill>
                <a:latin typeface="Arimo"/>
                <a:ea typeface="Arimo"/>
                <a:cs typeface="Arimo"/>
                <a:sym typeface="Arimo"/>
              </a:rPr>
              <a:t>ATHLETIC TRAINER APPOINTMENTS</a:t>
            </a:r>
          </a:p>
        </p:txBody>
      </p:sp>
      <p:sp>
        <p:nvSpPr>
          <p:cNvPr id="9" name="TextBox 9"/>
          <p:cNvSpPr txBox="1"/>
          <p:nvPr/>
        </p:nvSpPr>
        <p:spPr>
          <a:xfrm>
            <a:off x="2310147" y="1417195"/>
            <a:ext cx="2963333" cy="444566"/>
          </a:xfrm>
          <a:prstGeom prst="rect">
            <a:avLst/>
          </a:prstGeom>
        </p:spPr>
        <p:txBody>
          <a:bodyPr lIns="0" tIns="0" rIns="0" bIns="0" rtlCol="0" anchor="t">
            <a:spAutoFit/>
          </a:bodyPr>
          <a:lstStyle/>
          <a:p>
            <a:pPr algn="l">
              <a:lnSpc>
                <a:spcPts val="1750"/>
              </a:lnSpc>
              <a:spcBef>
                <a:spcPct val="0"/>
              </a:spcBef>
            </a:pPr>
            <a:r>
              <a:rPr lang="en-US" sz="1250" b="1">
                <a:solidFill>
                  <a:srgbClr val="9664A4"/>
                </a:solidFill>
                <a:latin typeface="Arimo Bold"/>
                <a:ea typeface="Arimo Bold"/>
                <a:cs typeface="Arimo Bold"/>
                <a:sym typeface="Arimo Bold"/>
              </a:rPr>
              <a:t>Aki Kawasaki</a:t>
            </a:r>
          </a:p>
          <a:p>
            <a:pPr algn="l">
              <a:lnSpc>
                <a:spcPts val="1750"/>
              </a:lnSpc>
              <a:spcBef>
                <a:spcPct val="0"/>
              </a:spcBef>
            </a:pPr>
            <a:r>
              <a:rPr lang="en-US" sz="1250" b="1">
                <a:solidFill>
                  <a:srgbClr val="9664A4"/>
                </a:solidFill>
                <a:latin typeface="Arimo Bold"/>
                <a:ea typeface="Arimo Bold"/>
                <a:cs typeface="Arimo Bold"/>
                <a:sym typeface="Arimo Bold"/>
              </a:rPr>
              <a:t>Head Strength and Conditioning Coach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73248" y="120557"/>
            <a:ext cx="7213505" cy="10592580"/>
          </a:xfrm>
          <a:prstGeom prst="rect">
            <a:avLst/>
          </a:prstGeom>
        </p:spPr>
        <p:txBody>
          <a:bodyPr lIns="0" tIns="0" rIns="0" bIns="0" rtlCol="0" anchor="t">
            <a:spAutoFit/>
          </a:bodyPr>
          <a:lstStyle/>
          <a:p>
            <a:pPr algn="ctr">
              <a:lnSpc>
                <a:spcPts val="3014"/>
              </a:lnSpc>
            </a:pPr>
            <a:r>
              <a:rPr lang="en-US" sz="3014" b="1" dirty="0">
                <a:solidFill>
                  <a:srgbClr val="41395F"/>
                </a:solidFill>
                <a:latin typeface="Arimo Bold"/>
                <a:ea typeface="Arimo Bold"/>
                <a:cs typeface="Arimo Bold"/>
                <a:sym typeface="Arimo Bold"/>
              </a:rPr>
              <a:t>INJURY POLICY</a:t>
            </a:r>
          </a:p>
          <a:p>
            <a:pPr algn="ctr">
              <a:lnSpc>
                <a:spcPts val="1614"/>
              </a:lnSpc>
            </a:pPr>
            <a:endParaRPr lang="en-US" sz="3014" b="1" dirty="0">
              <a:solidFill>
                <a:srgbClr val="41395F"/>
              </a:solidFill>
              <a:latin typeface="Arimo Bold"/>
              <a:ea typeface="Arimo Bold"/>
              <a:cs typeface="Arimo Bold"/>
              <a:sym typeface="Arimo Bold"/>
            </a:endParaRPr>
          </a:p>
          <a:p>
            <a:pPr algn="l">
              <a:lnSpc>
                <a:spcPts val="1543"/>
              </a:lnSpc>
            </a:pPr>
            <a:r>
              <a:rPr lang="en-US" sz="1205" b="1" dirty="0">
                <a:solidFill>
                  <a:srgbClr val="9664A4"/>
                </a:solidFill>
                <a:latin typeface="Arimo Bold"/>
                <a:ea typeface="Arimo Bold"/>
                <a:cs typeface="Arimo Bold"/>
                <a:sym typeface="Arimo Bold"/>
              </a:rPr>
              <a:t>Injuries and Illnesses </a:t>
            </a:r>
          </a:p>
          <a:p>
            <a:pPr algn="l">
              <a:lnSpc>
                <a:spcPts val="1543"/>
              </a:lnSpc>
            </a:pPr>
            <a:r>
              <a:rPr lang="en-US" sz="1205" dirty="0">
                <a:solidFill>
                  <a:srgbClr val="000000"/>
                </a:solidFill>
                <a:latin typeface="Arimo"/>
                <a:ea typeface="Arimo"/>
                <a:cs typeface="Arimo"/>
                <a:sym typeface="Arimo"/>
              </a:rPr>
              <a:t>The Houston Ballet Academy employs fully trained instructors, and the utmost care is given to all students; however, the Academy is not responsible for any injury sustained by a student. </a:t>
            </a:r>
          </a:p>
          <a:p>
            <a:pPr algn="l">
              <a:lnSpc>
                <a:spcPts val="1543"/>
              </a:lnSpc>
            </a:pPr>
            <a:endParaRPr lang="en-US" sz="1205" dirty="0">
              <a:solidFill>
                <a:srgbClr val="000000"/>
              </a:solidFill>
              <a:latin typeface="Arimo"/>
              <a:ea typeface="Arimo"/>
              <a:cs typeface="Arimo"/>
              <a:sym typeface="Arimo"/>
            </a:endParaRPr>
          </a:p>
          <a:p>
            <a:pPr algn="l">
              <a:lnSpc>
                <a:spcPts val="1543"/>
              </a:lnSpc>
            </a:pPr>
            <a:r>
              <a:rPr lang="en-US" sz="1205" dirty="0">
                <a:solidFill>
                  <a:srgbClr val="000000"/>
                </a:solidFill>
                <a:latin typeface="Arimo"/>
                <a:ea typeface="Arimo"/>
                <a:cs typeface="Arimo"/>
                <a:sym typeface="Arimo"/>
              </a:rPr>
              <a:t>Any student who is not cleared to dance after 5 days of an injury will be sent home at the family's expense.</a:t>
            </a:r>
          </a:p>
          <a:p>
            <a:pPr algn="l">
              <a:lnSpc>
                <a:spcPts val="647"/>
              </a:lnSpc>
            </a:pPr>
            <a:endParaRPr lang="en-US" sz="1205" dirty="0">
              <a:solidFill>
                <a:srgbClr val="000000"/>
              </a:solidFill>
              <a:latin typeface="Arimo"/>
              <a:ea typeface="Arimo"/>
              <a:cs typeface="Arimo"/>
              <a:sym typeface="Arimo"/>
            </a:endParaRPr>
          </a:p>
          <a:p>
            <a:pPr algn="l">
              <a:lnSpc>
                <a:spcPts val="1543"/>
              </a:lnSpc>
            </a:pPr>
            <a:r>
              <a:rPr lang="en-US" sz="1205" b="1" dirty="0">
                <a:solidFill>
                  <a:srgbClr val="9664A4"/>
                </a:solidFill>
                <a:latin typeface="Arimo Bold"/>
                <a:ea typeface="Arimo Bold"/>
                <a:cs typeface="Arimo Bold"/>
                <a:sym typeface="Arimo Bold"/>
              </a:rPr>
              <a:t>Cleared for dance at the Houston Ballet Academy is defined as:</a:t>
            </a:r>
          </a:p>
          <a:p>
            <a:pPr marL="260336" lvl="1" indent="-130168" algn="l">
              <a:lnSpc>
                <a:spcPts val="1543"/>
              </a:lnSpc>
              <a:buAutoNum type="arabicPeriod"/>
            </a:pPr>
            <a:r>
              <a:rPr lang="en-US" sz="1205" dirty="0">
                <a:solidFill>
                  <a:srgbClr val="000000"/>
                </a:solidFill>
                <a:latin typeface="Arimo"/>
                <a:ea typeface="Arimo"/>
                <a:cs typeface="Arimo"/>
                <a:sym typeface="Arimo"/>
              </a:rPr>
              <a:t>.Full participation in ballet technique class, including barre, center, turns, and small, medium, and large jumps.</a:t>
            </a:r>
          </a:p>
          <a:p>
            <a:pPr marL="260336" lvl="1" indent="-130168" algn="l">
              <a:lnSpc>
                <a:spcPts val="1543"/>
              </a:lnSpc>
              <a:buAutoNum type="arabicPeriod"/>
            </a:pPr>
            <a:r>
              <a:rPr lang="en-US" sz="1205" dirty="0">
                <a:solidFill>
                  <a:srgbClr val="000000"/>
                </a:solidFill>
                <a:latin typeface="Arimo"/>
                <a:ea typeface="Arimo"/>
                <a:cs typeface="Arimo"/>
                <a:sym typeface="Arimo"/>
              </a:rPr>
              <a:t>Full participation in all pointe classes if you wear pointe shoes, including barre, center, traveling, variations, and rehearsals.</a:t>
            </a:r>
          </a:p>
          <a:p>
            <a:pPr marL="260336" lvl="1" indent="-130168" algn="l">
              <a:lnSpc>
                <a:spcPts val="1543"/>
              </a:lnSpc>
              <a:buAutoNum type="arabicPeriod"/>
            </a:pPr>
            <a:r>
              <a:rPr lang="en-US" sz="1205" dirty="0">
                <a:solidFill>
                  <a:srgbClr val="000000"/>
                </a:solidFill>
                <a:latin typeface="Arimo"/>
                <a:ea typeface="Arimo"/>
                <a:cs typeface="Arimo"/>
                <a:sym typeface="Arimo"/>
              </a:rPr>
              <a:t>Full participation in contemporary, modern, jazz, and musical theater classes, including large jumps and floor work.</a:t>
            </a:r>
          </a:p>
          <a:p>
            <a:pPr marL="260336" lvl="1" indent="-130168" algn="l">
              <a:lnSpc>
                <a:spcPts val="1543"/>
              </a:lnSpc>
              <a:buAutoNum type="arabicPeriod"/>
            </a:pPr>
            <a:r>
              <a:rPr lang="en-US" sz="1205" dirty="0">
                <a:solidFill>
                  <a:srgbClr val="000000"/>
                </a:solidFill>
                <a:latin typeface="Arimo"/>
                <a:ea typeface="Arimo"/>
                <a:cs typeface="Arimo"/>
                <a:sym typeface="Arimo"/>
              </a:rPr>
              <a:t>Full participation in pas de deux at an age-appropriate level, including supported turns and lifts.</a:t>
            </a:r>
          </a:p>
          <a:p>
            <a:pPr marL="260336" lvl="1" indent="-130168" algn="l">
              <a:lnSpc>
                <a:spcPts val="1543"/>
              </a:lnSpc>
              <a:buAutoNum type="arabicPeriod"/>
            </a:pPr>
            <a:r>
              <a:rPr lang="en-US" sz="1205" dirty="0">
                <a:solidFill>
                  <a:srgbClr val="000000"/>
                </a:solidFill>
                <a:latin typeface="Arimo"/>
                <a:ea typeface="Arimo"/>
                <a:cs typeface="Arimo"/>
                <a:sym typeface="Arimo"/>
              </a:rPr>
              <a:t>Full participation in all rehearsals and performances. </a:t>
            </a:r>
          </a:p>
          <a:p>
            <a:pPr algn="l">
              <a:lnSpc>
                <a:spcPts val="1543"/>
              </a:lnSpc>
            </a:pPr>
            <a:endParaRPr lang="en-US" sz="1205" dirty="0">
              <a:solidFill>
                <a:srgbClr val="000000"/>
              </a:solidFill>
              <a:latin typeface="Arimo"/>
              <a:ea typeface="Arimo"/>
              <a:cs typeface="Arimo"/>
              <a:sym typeface="Arimo"/>
            </a:endParaRPr>
          </a:p>
          <a:p>
            <a:pPr algn="l">
              <a:lnSpc>
                <a:spcPts val="1543"/>
              </a:lnSpc>
            </a:pPr>
            <a:r>
              <a:rPr lang="en-US" sz="1205" b="1" dirty="0">
                <a:solidFill>
                  <a:srgbClr val="9664A4"/>
                </a:solidFill>
                <a:latin typeface="Arimo Bold"/>
                <a:ea typeface="Arimo Bold"/>
                <a:cs typeface="Arimo Bold"/>
                <a:sym typeface="Arimo Bold"/>
              </a:rPr>
              <a:t>If you have suffered an injury or undergone any procedure in the last six months:</a:t>
            </a:r>
          </a:p>
          <a:p>
            <a:pPr marL="260336" lvl="1" indent="-130168" algn="l">
              <a:lnSpc>
                <a:spcPts val="1543"/>
              </a:lnSpc>
              <a:buFont typeface="Arial"/>
              <a:buChar char="•"/>
            </a:pPr>
            <a:r>
              <a:rPr lang="en-US" sz="1205" dirty="0">
                <a:solidFill>
                  <a:srgbClr val="000000"/>
                </a:solidFill>
                <a:latin typeface="Arimo"/>
                <a:ea typeface="Arimo"/>
                <a:cs typeface="Arimo"/>
                <a:sym typeface="Arimo"/>
              </a:rPr>
              <a:t>The student must receive full clearance for dance by a doctor at least three (3) weeks before the start of the program.</a:t>
            </a:r>
          </a:p>
          <a:p>
            <a:pPr marL="260336" lvl="1" indent="-130168" algn="l">
              <a:lnSpc>
                <a:spcPts val="1543"/>
              </a:lnSpc>
              <a:buFont typeface="Arial"/>
              <a:buChar char="•"/>
            </a:pPr>
            <a:r>
              <a:rPr lang="en-US" sz="1205" dirty="0">
                <a:solidFill>
                  <a:srgbClr val="000000"/>
                </a:solidFill>
                <a:latin typeface="Arimo"/>
                <a:ea typeface="Arimo"/>
                <a:cs typeface="Arimo"/>
                <a:sym typeface="Arimo"/>
              </a:rPr>
              <a:t>A doctor’s note indicating full clearance for dance must be sent to our Houston Methodist Athletic Trainer, Dawn Stuckey, at </a:t>
            </a:r>
            <a:r>
              <a:rPr lang="en-US" sz="1205" b="1" u="sng" dirty="0">
                <a:solidFill>
                  <a:srgbClr val="000000"/>
                </a:solidFill>
                <a:latin typeface="Arimo Bold"/>
                <a:ea typeface="Arimo Bold"/>
                <a:cs typeface="Arimo Bold"/>
                <a:sym typeface="Arimo Bold"/>
                <a:hlinkClick r:id="rId2" tooltip="mailto:dstuckey@houstonballet.org"/>
              </a:rPr>
              <a:t>dstuckey@houstonmethodist.org</a:t>
            </a:r>
            <a:r>
              <a:rPr lang="en-US" sz="1205" dirty="0">
                <a:solidFill>
                  <a:srgbClr val="000000"/>
                </a:solidFill>
                <a:latin typeface="Arimo"/>
                <a:ea typeface="Arimo"/>
                <a:cs typeface="Arimo"/>
                <a:sym typeface="Arimo"/>
              </a:rPr>
              <a:t> before the start of the program to ensure proper clearance to participate in the program.</a:t>
            </a:r>
          </a:p>
          <a:p>
            <a:pPr marL="260336" lvl="1" indent="-130168" algn="l">
              <a:lnSpc>
                <a:spcPts val="1543"/>
              </a:lnSpc>
              <a:buFont typeface="Arial"/>
              <a:buChar char="•"/>
            </a:pPr>
            <a:r>
              <a:rPr lang="en-US" sz="1205" dirty="0">
                <a:solidFill>
                  <a:srgbClr val="000000"/>
                </a:solidFill>
                <a:latin typeface="Arimo"/>
                <a:ea typeface="Arimo"/>
                <a:cs typeface="Arimo"/>
                <a:sym typeface="Arimo"/>
              </a:rPr>
              <a:t>HBA strongly encourages the purchase of tuition insurance from a third party, such as </a:t>
            </a:r>
            <a:r>
              <a:rPr lang="en-US" sz="1205" u="sng" dirty="0" err="1">
                <a:solidFill>
                  <a:srgbClr val="000000"/>
                </a:solidFill>
                <a:latin typeface="Arimo"/>
                <a:ea typeface="Arimo"/>
                <a:cs typeface="Arimo"/>
                <a:sym typeface="Arimo"/>
                <a:hlinkClick r:id="rId3" tooltip="https://www.activityinsurance.com/Home"/>
              </a:rPr>
              <a:t>TravMark</a:t>
            </a:r>
            <a:r>
              <a:rPr lang="en-US" sz="1205" u="sng" dirty="0">
                <a:solidFill>
                  <a:srgbClr val="000000"/>
                </a:solidFill>
                <a:latin typeface="Arimo"/>
                <a:ea typeface="Arimo"/>
                <a:cs typeface="Arimo"/>
                <a:sym typeface="Arimo"/>
                <a:hlinkClick r:id="rId3" tooltip="https://www.activityinsurance.com/Home"/>
              </a:rPr>
              <a:t> Activity Insurance</a:t>
            </a:r>
            <a:r>
              <a:rPr lang="en-US" sz="1205" dirty="0">
                <a:solidFill>
                  <a:srgbClr val="000000"/>
                </a:solidFill>
                <a:latin typeface="Arimo"/>
                <a:ea typeface="Arimo"/>
                <a:cs typeface="Arimo"/>
                <a:sym typeface="Arimo"/>
              </a:rPr>
              <a:t>, to receive a refund in case the student must leave the program due to injury or illness.</a:t>
            </a:r>
          </a:p>
          <a:p>
            <a:pPr algn="l">
              <a:lnSpc>
                <a:spcPts val="1543"/>
              </a:lnSpc>
            </a:pPr>
            <a:endParaRPr lang="en-US" sz="1205" dirty="0">
              <a:solidFill>
                <a:srgbClr val="000000"/>
              </a:solidFill>
              <a:latin typeface="Arimo"/>
              <a:ea typeface="Arimo"/>
              <a:cs typeface="Arimo"/>
              <a:sym typeface="Arimo"/>
            </a:endParaRPr>
          </a:p>
          <a:p>
            <a:pPr algn="l">
              <a:lnSpc>
                <a:spcPts val="1543"/>
              </a:lnSpc>
            </a:pPr>
            <a:r>
              <a:rPr lang="en-US" sz="1205" b="1" dirty="0">
                <a:solidFill>
                  <a:srgbClr val="9664A4"/>
                </a:solidFill>
                <a:latin typeface="Arimo Bold"/>
                <a:ea typeface="Arimo Bold"/>
                <a:cs typeface="Arimo Bold"/>
                <a:sym typeface="Arimo Bold"/>
              </a:rPr>
              <a:t>If you are injured during the Summer Intensive Program:</a:t>
            </a:r>
          </a:p>
          <a:p>
            <a:pPr marL="260336" lvl="1" indent="-130168" algn="l">
              <a:lnSpc>
                <a:spcPts val="1543"/>
              </a:lnSpc>
              <a:buAutoNum type="arabicPeriod"/>
            </a:pPr>
            <a:r>
              <a:rPr lang="en-US" sz="1205" dirty="0">
                <a:solidFill>
                  <a:srgbClr val="000000"/>
                </a:solidFill>
                <a:latin typeface="Arimo"/>
                <a:ea typeface="Arimo"/>
                <a:cs typeface="Arimo"/>
                <a:sym typeface="Arimo"/>
              </a:rPr>
              <a:t>Notify an Academy staff member immediately</a:t>
            </a:r>
          </a:p>
          <a:p>
            <a:pPr marL="260336" lvl="1" indent="-130168" algn="l">
              <a:lnSpc>
                <a:spcPts val="1543"/>
              </a:lnSpc>
              <a:buAutoNum type="arabicPeriod"/>
            </a:pPr>
            <a:r>
              <a:rPr lang="en-US" sz="1205" dirty="0">
                <a:solidFill>
                  <a:srgbClr val="000000"/>
                </a:solidFill>
                <a:latin typeface="Arimo"/>
                <a:ea typeface="Arimo"/>
                <a:cs typeface="Arimo"/>
                <a:sym typeface="Arimo"/>
              </a:rPr>
              <a:t>The student will be evaluated by a Houston Methodist Athletic Trainer</a:t>
            </a:r>
          </a:p>
          <a:p>
            <a:pPr marL="260336" lvl="1" indent="-130168" algn="l">
              <a:lnSpc>
                <a:spcPts val="1543"/>
              </a:lnSpc>
              <a:buAutoNum type="arabicPeriod"/>
            </a:pPr>
            <a:r>
              <a:rPr lang="en-US" sz="1205" dirty="0">
                <a:solidFill>
                  <a:srgbClr val="000000"/>
                </a:solidFill>
                <a:latin typeface="Arimo"/>
                <a:ea typeface="Arimo"/>
                <a:cs typeface="Arimo"/>
                <a:sym typeface="Arimo"/>
              </a:rPr>
              <a:t>The Athletic Trainer will notify the parent/guardian and appropriate HBA staff of the student's evaluation.</a:t>
            </a:r>
          </a:p>
          <a:p>
            <a:pPr marL="260336" lvl="1" indent="-130168" algn="l">
              <a:lnSpc>
                <a:spcPts val="1543"/>
              </a:lnSpc>
              <a:buAutoNum type="arabicPeriod"/>
            </a:pPr>
            <a:r>
              <a:rPr lang="en-US" sz="1205" dirty="0">
                <a:solidFill>
                  <a:srgbClr val="000000"/>
                </a:solidFill>
                <a:latin typeface="Arimo"/>
                <a:ea typeface="Arimo"/>
                <a:cs typeface="Arimo"/>
                <a:sym typeface="Arimo"/>
              </a:rPr>
              <a:t>If a doctor's appointment is necessary, the Athletic Trainer will schedule an appointment.</a:t>
            </a:r>
          </a:p>
          <a:p>
            <a:pPr marL="520672" lvl="2" indent="-173557" algn="l">
              <a:lnSpc>
                <a:spcPts val="1543"/>
              </a:lnSpc>
              <a:buAutoNum type="alphaLcPeriod"/>
            </a:pPr>
            <a:r>
              <a:rPr lang="en-US" sz="1205" dirty="0">
                <a:solidFill>
                  <a:srgbClr val="000000"/>
                </a:solidFill>
                <a:latin typeface="Arimo"/>
                <a:ea typeface="Arimo"/>
                <a:cs typeface="Arimo"/>
                <a:sym typeface="Arimo"/>
              </a:rPr>
              <a:t>If the student resides in HB Housing, the on-call chaperone will take the student to the doctor's office. </a:t>
            </a:r>
          </a:p>
          <a:p>
            <a:pPr marL="520672" lvl="2" indent="-173557" algn="l">
              <a:lnSpc>
                <a:spcPts val="1543"/>
              </a:lnSpc>
              <a:buAutoNum type="alphaLcPeriod"/>
            </a:pPr>
            <a:r>
              <a:rPr lang="en-US" sz="1205" dirty="0">
                <a:solidFill>
                  <a:srgbClr val="000000"/>
                </a:solidFill>
                <a:latin typeface="Arimo"/>
                <a:ea typeface="Arimo"/>
                <a:cs typeface="Arimo"/>
                <a:sym typeface="Arimo"/>
              </a:rPr>
              <a:t>If the student lives off campus, the parent/guardian will be responsible for driving the student to the appointment.</a:t>
            </a:r>
          </a:p>
          <a:p>
            <a:pPr marL="520672" lvl="2" indent="-173557" algn="l">
              <a:lnSpc>
                <a:spcPts val="1543"/>
              </a:lnSpc>
              <a:buAutoNum type="alphaLcPeriod"/>
            </a:pPr>
            <a:r>
              <a:rPr lang="en-US" sz="1205" dirty="0">
                <a:solidFill>
                  <a:srgbClr val="000000"/>
                </a:solidFill>
                <a:latin typeface="Arimo"/>
                <a:ea typeface="Arimo"/>
                <a:cs typeface="Arimo"/>
                <a:sym typeface="Arimo"/>
              </a:rPr>
              <a:t>The student will be responsible for all costs, including co-pay, full payment in advance if required, and parking fees.</a:t>
            </a:r>
          </a:p>
          <a:p>
            <a:pPr algn="l">
              <a:lnSpc>
                <a:spcPts val="519"/>
              </a:lnSpc>
            </a:pPr>
            <a:endParaRPr lang="en-US" sz="1205" dirty="0">
              <a:solidFill>
                <a:srgbClr val="000000"/>
              </a:solidFill>
              <a:latin typeface="Arimo"/>
              <a:ea typeface="Arimo"/>
              <a:cs typeface="Arimo"/>
              <a:sym typeface="Arimo"/>
            </a:endParaRPr>
          </a:p>
          <a:p>
            <a:pPr algn="l">
              <a:lnSpc>
                <a:spcPts val="1543"/>
              </a:lnSpc>
            </a:pPr>
            <a:r>
              <a:rPr lang="en-US" sz="1205" b="1" dirty="0">
                <a:solidFill>
                  <a:srgbClr val="9664A4"/>
                </a:solidFill>
                <a:latin typeface="Arimo Bold"/>
                <a:ea typeface="Arimo Bold"/>
                <a:cs typeface="Arimo Bold"/>
                <a:sym typeface="Arimo Bold"/>
              </a:rPr>
              <a:t>Injury Appointment Sign-Up</a:t>
            </a:r>
            <a:r>
              <a:rPr lang="en-US" sz="1205" dirty="0">
                <a:solidFill>
                  <a:srgbClr val="9664A4"/>
                </a:solidFill>
                <a:latin typeface="Arimo"/>
                <a:ea typeface="Arimo"/>
                <a:cs typeface="Arimo"/>
                <a:sym typeface="Arimo"/>
              </a:rPr>
              <a:t>:</a:t>
            </a:r>
          </a:p>
          <a:p>
            <a:pPr algn="l">
              <a:lnSpc>
                <a:spcPts val="1543"/>
              </a:lnSpc>
            </a:pPr>
            <a:r>
              <a:rPr lang="en-US" sz="1205" dirty="0">
                <a:solidFill>
                  <a:srgbClr val="000000"/>
                </a:solidFill>
                <a:latin typeface="Arimo"/>
                <a:ea typeface="Arimo"/>
                <a:cs typeface="Arimo"/>
                <a:sym typeface="Arimo"/>
              </a:rPr>
              <a:t>Below is the information that you will need to sign up for appointments. You will use this to make appointments for the following: injury evaluations, rehabilitation, and treatment. These appointments are with the Houston Ballet athletic training staff. </a:t>
            </a:r>
          </a:p>
          <a:p>
            <a:pPr algn="l">
              <a:lnSpc>
                <a:spcPts val="519"/>
              </a:lnSpc>
            </a:pPr>
            <a:endParaRPr lang="en-US" sz="1205" dirty="0">
              <a:solidFill>
                <a:srgbClr val="000000"/>
              </a:solidFill>
              <a:latin typeface="Arimo"/>
              <a:ea typeface="Arimo"/>
              <a:cs typeface="Arimo"/>
              <a:sym typeface="Arimo"/>
            </a:endParaRPr>
          </a:p>
          <a:p>
            <a:pPr marL="260336" lvl="1" indent="-130168" algn="l">
              <a:lnSpc>
                <a:spcPts val="1543"/>
              </a:lnSpc>
              <a:buAutoNum type="arabicPeriod"/>
            </a:pPr>
            <a:r>
              <a:rPr lang="en-US" sz="1205" dirty="0">
                <a:solidFill>
                  <a:srgbClr val="000000"/>
                </a:solidFill>
                <a:latin typeface="Arimo"/>
                <a:ea typeface="Arimo"/>
                <a:cs typeface="Arimo"/>
                <a:sym typeface="Arimo"/>
              </a:rPr>
              <a:t>Scan the QR code with your phone. </a:t>
            </a:r>
          </a:p>
          <a:p>
            <a:pPr marL="260336" lvl="1" indent="-130168" algn="l">
              <a:lnSpc>
                <a:spcPts val="1543"/>
              </a:lnSpc>
              <a:buAutoNum type="arabicPeriod"/>
            </a:pPr>
            <a:r>
              <a:rPr lang="en-US" sz="1205" dirty="0">
                <a:solidFill>
                  <a:srgbClr val="000000"/>
                </a:solidFill>
                <a:latin typeface="Arimo"/>
                <a:ea typeface="Arimo"/>
                <a:cs typeface="Arimo"/>
                <a:sym typeface="Arimo"/>
              </a:rPr>
              <a:t>Select between an evaluation or treatment appointment slot. </a:t>
            </a:r>
          </a:p>
          <a:p>
            <a:pPr marL="260336" lvl="1" indent="-130168" algn="l">
              <a:lnSpc>
                <a:spcPts val="1543"/>
              </a:lnSpc>
              <a:buAutoNum type="arabicPeriod"/>
            </a:pPr>
            <a:r>
              <a:rPr lang="en-US" sz="1205" dirty="0">
                <a:solidFill>
                  <a:srgbClr val="000000"/>
                </a:solidFill>
                <a:latin typeface="Arimo"/>
                <a:ea typeface="Arimo"/>
                <a:cs typeface="Arimo"/>
                <a:sym typeface="Arimo"/>
              </a:rPr>
              <a:t>Select the correct date and time. </a:t>
            </a:r>
          </a:p>
          <a:p>
            <a:pPr marL="260336" lvl="1" indent="-130168" algn="l">
              <a:lnSpc>
                <a:spcPts val="1543"/>
              </a:lnSpc>
              <a:buAutoNum type="arabicPeriod"/>
            </a:pPr>
            <a:r>
              <a:rPr lang="en-US" sz="1205" dirty="0">
                <a:solidFill>
                  <a:srgbClr val="000000"/>
                </a:solidFill>
                <a:latin typeface="Arimo"/>
                <a:ea typeface="Arimo"/>
                <a:cs typeface="Arimo"/>
                <a:sym typeface="Arimo"/>
              </a:rPr>
              <a:t>Select “Continue as Guest”. Please be sure to fill in the form accordingly.</a:t>
            </a:r>
          </a:p>
          <a:p>
            <a:pPr marL="260336" lvl="1" indent="-130168" algn="l">
              <a:lnSpc>
                <a:spcPts val="1543"/>
              </a:lnSpc>
              <a:buAutoNum type="arabicPeriod"/>
            </a:pPr>
            <a:r>
              <a:rPr lang="en-US" sz="1205" dirty="0">
                <a:solidFill>
                  <a:srgbClr val="000000"/>
                </a:solidFill>
                <a:latin typeface="Arimo"/>
                <a:ea typeface="Arimo"/>
                <a:cs typeface="Arimo"/>
                <a:sym typeface="Arimo"/>
              </a:rPr>
              <a:t>In the ‘Comments’ section, be sure to put the following information:</a:t>
            </a:r>
          </a:p>
          <a:p>
            <a:pPr marL="520672" lvl="2" indent="-173557" algn="l">
              <a:lnSpc>
                <a:spcPts val="1543"/>
              </a:lnSpc>
              <a:buFont typeface="Arial"/>
              <a:buChar char="⚬"/>
            </a:pPr>
            <a:r>
              <a:rPr lang="en-US" sz="1205" dirty="0">
                <a:solidFill>
                  <a:srgbClr val="000000"/>
                </a:solidFill>
                <a:latin typeface="Arimo"/>
                <a:ea typeface="Arimo"/>
                <a:cs typeface="Arimo"/>
                <a:sym typeface="Arimo"/>
              </a:rPr>
              <a:t>Your Student’s Level </a:t>
            </a:r>
          </a:p>
          <a:p>
            <a:pPr marL="520672" lvl="2" indent="-173557" algn="l">
              <a:lnSpc>
                <a:spcPts val="1543"/>
              </a:lnSpc>
              <a:buFont typeface="Arial"/>
              <a:buChar char="⚬"/>
            </a:pPr>
            <a:r>
              <a:rPr lang="en-US" sz="1205" dirty="0">
                <a:solidFill>
                  <a:srgbClr val="000000"/>
                </a:solidFill>
                <a:latin typeface="Arimo"/>
                <a:ea typeface="Arimo"/>
                <a:cs typeface="Arimo"/>
                <a:sym typeface="Arimo"/>
              </a:rPr>
              <a:t>List what body parts you are being seen for. </a:t>
            </a:r>
          </a:p>
          <a:p>
            <a:pPr marL="260336" lvl="1" indent="-130168" algn="l">
              <a:lnSpc>
                <a:spcPts val="1543"/>
              </a:lnSpc>
              <a:buAutoNum type="arabicPeriod"/>
            </a:pPr>
            <a:r>
              <a:rPr lang="en-US" sz="1205" dirty="0">
                <a:solidFill>
                  <a:srgbClr val="000000"/>
                </a:solidFill>
                <a:latin typeface="Arimo"/>
                <a:ea typeface="Arimo"/>
                <a:cs typeface="Arimo"/>
                <a:sym typeface="Arimo"/>
              </a:rPr>
              <a:t>  Select Confirm. </a:t>
            </a:r>
          </a:p>
          <a:p>
            <a:pPr marL="260336" lvl="1" indent="-130168" algn="l">
              <a:lnSpc>
                <a:spcPts val="1543"/>
              </a:lnSpc>
              <a:buAutoNum type="arabicPeriod"/>
            </a:pPr>
            <a:r>
              <a:rPr lang="en-US" sz="1205" dirty="0">
                <a:solidFill>
                  <a:srgbClr val="000000"/>
                </a:solidFill>
                <a:latin typeface="Arimo"/>
                <a:ea typeface="Arimo"/>
                <a:cs typeface="Arimo"/>
                <a:sym typeface="Arimo"/>
              </a:rPr>
              <a:t>  Your appointment is now scheduled. You will receive an email notification. </a:t>
            </a:r>
          </a:p>
        </p:txBody>
      </p:sp>
      <p:sp>
        <p:nvSpPr>
          <p:cNvPr id="3" name="Freeform 3"/>
          <p:cNvSpPr/>
          <p:nvPr/>
        </p:nvSpPr>
        <p:spPr>
          <a:xfrm>
            <a:off x="5987954" y="8506138"/>
            <a:ext cx="1001349" cy="1001349"/>
          </a:xfrm>
          <a:custGeom>
            <a:avLst/>
            <a:gdLst/>
            <a:ahLst/>
            <a:cxnLst/>
            <a:rect l="l" t="t" r="r" b="b"/>
            <a:pathLst>
              <a:path w="1001349" h="1001349">
                <a:moveTo>
                  <a:pt x="0" y="0"/>
                </a:moveTo>
                <a:lnTo>
                  <a:pt x="1001349" y="0"/>
                </a:lnTo>
                <a:lnTo>
                  <a:pt x="1001349" y="1001350"/>
                </a:lnTo>
                <a:lnTo>
                  <a:pt x="0" y="1001350"/>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56000" y="5387140"/>
            <a:ext cx="6055576" cy="1239573"/>
            <a:chOff x="0" y="0"/>
            <a:chExt cx="8074102" cy="1652764"/>
          </a:xfrm>
        </p:grpSpPr>
        <p:sp>
          <p:nvSpPr>
            <p:cNvPr id="3" name="Freeform 3"/>
            <p:cNvSpPr/>
            <p:nvPr/>
          </p:nvSpPr>
          <p:spPr>
            <a:xfrm>
              <a:off x="0" y="0"/>
              <a:ext cx="2938246" cy="1652764"/>
            </a:xfrm>
            <a:custGeom>
              <a:avLst/>
              <a:gdLst/>
              <a:ahLst/>
              <a:cxnLst/>
              <a:rect l="l" t="t" r="r" b="b"/>
              <a:pathLst>
                <a:path w="2938246" h="1652764">
                  <a:moveTo>
                    <a:pt x="0" y="0"/>
                  </a:moveTo>
                  <a:lnTo>
                    <a:pt x="2938246" y="0"/>
                  </a:lnTo>
                  <a:lnTo>
                    <a:pt x="2938246" y="1652764"/>
                  </a:lnTo>
                  <a:lnTo>
                    <a:pt x="0" y="1652764"/>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3538928" y="94862"/>
              <a:ext cx="4535174" cy="1463143"/>
            </a:xfrm>
            <a:prstGeom prst="rect">
              <a:avLst/>
            </a:prstGeom>
          </p:spPr>
          <p:txBody>
            <a:bodyPr lIns="0" tIns="0" rIns="0" bIns="0" rtlCol="0" anchor="t">
              <a:spAutoFit/>
            </a:bodyPr>
            <a:lstStyle/>
            <a:p>
              <a:pPr marL="0" lvl="0" indent="0" algn="ctr">
                <a:lnSpc>
                  <a:spcPts val="1200"/>
                </a:lnSpc>
              </a:pPr>
              <a:r>
                <a:rPr lang="en-US" sz="1200" b="1" strike="noStrike">
                  <a:solidFill>
                    <a:srgbClr val="9664A4"/>
                  </a:solidFill>
                  <a:latin typeface="Arimo Bold"/>
                  <a:ea typeface="Arimo Bold"/>
                  <a:cs typeface="Arimo Bold"/>
                  <a:sym typeface="Arimo Bold"/>
                </a:rPr>
                <a:t>HOUSTON ASTROS GAME </a:t>
              </a:r>
            </a:p>
            <a:p>
              <a:pPr marL="0" lvl="0" indent="0" algn="ctr">
                <a:lnSpc>
                  <a:spcPts val="1200"/>
                </a:lnSpc>
              </a:pPr>
              <a:r>
                <a:rPr lang="en-US" sz="1200" strike="noStrike">
                  <a:solidFill>
                    <a:srgbClr val="000000"/>
                  </a:solidFill>
                  <a:latin typeface="Arimo"/>
                  <a:ea typeface="Arimo"/>
                  <a:cs typeface="Arimo"/>
                  <a:sym typeface="Arimo"/>
                </a:rPr>
                <a:t>$60</a:t>
              </a:r>
            </a:p>
            <a:p>
              <a:pPr marL="0" lvl="0" indent="0" algn="ctr">
                <a:lnSpc>
                  <a:spcPts val="1200"/>
                </a:lnSpc>
              </a:pPr>
              <a:r>
                <a:rPr lang="en-US" sz="1200" strike="noStrike">
                  <a:solidFill>
                    <a:srgbClr val="000000"/>
                  </a:solidFill>
                  <a:latin typeface="Arimo"/>
                  <a:ea typeface="Arimo"/>
                  <a:cs typeface="Arimo"/>
                  <a:sym typeface="Arimo"/>
                </a:rPr>
                <a:t>Enjoy an old-fashioned pastime as the Houston Astros (two-time World Series Champions) take on the Tampa Bay Rays! </a:t>
              </a:r>
            </a:p>
            <a:p>
              <a:pPr marL="0" lvl="0" indent="0" algn="ctr">
                <a:lnSpc>
                  <a:spcPts val="1200"/>
                </a:lnSpc>
              </a:pPr>
              <a:r>
                <a:rPr lang="en-US" sz="1200" strike="noStrike">
                  <a:solidFill>
                    <a:srgbClr val="000000"/>
                  </a:solidFill>
                  <a:latin typeface="Arimo"/>
                  <a:ea typeface="Arimo"/>
                  <a:cs typeface="Arimo"/>
                  <a:sym typeface="Arimo"/>
                </a:rPr>
                <a:t>The price does not include food or drinks.</a:t>
              </a:r>
            </a:p>
            <a:p>
              <a:pPr marL="0" lvl="0" indent="0" algn="ctr">
                <a:lnSpc>
                  <a:spcPts val="1200"/>
                </a:lnSpc>
              </a:pPr>
              <a:r>
                <a:rPr lang="en-US" sz="1200" b="1" strike="noStrike">
                  <a:solidFill>
                    <a:srgbClr val="000000"/>
                  </a:solidFill>
                  <a:latin typeface="Arimo Bold"/>
                  <a:ea typeface="Arimo Bold"/>
                  <a:cs typeface="Arimo Bold"/>
                  <a:sym typeface="Arimo Bold"/>
                </a:rPr>
                <a:t>Deadline to register: 5/28</a:t>
              </a:r>
            </a:p>
          </p:txBody>
        </p:sp>
      </p:grpSp>
      <p:grpSp>
        <p:nvGrpSpPr>
          <p:cNvPr id="5" name="Group 5"/>
          <p:cNvGrpSpPr/>
          <p:nvPr/>
        </p:nvGrpSpPr>
        <p:grpSpPr>
          <a:xfrm>
            <a:off x="756000" y="3943424"/>
            <a:ext cx="6055576" cy="1240651"/>
            <a:chOff x="0" y="0"/>
            <a:chExt cx="8074102" cy="1654201"/>
          </a:xfrm>
        </p:grpSpPr>
        <p:sp>
          <p:nvSpPr>
            <p:cNvPr id="6" name="Freeform 6"/>
            <p:cNvSpPr/>
            <p:nvPr/>
          </p:nvSpPr>
          <p:spPr>
            <a:xfrm>
              <a:off x="4734290" y="0"/>
              <a:ext cx="3339812" cy="1654201"/>
            </a:xfrm>
            <a:custGeom>
              <a:avLst/>
              <a:gdLst/>
              <a:ahLst/>
              <a:cxnLst/>
              <a:rect l="l" t="t" r="r" b="b"/>
              <a:pathLst>
                <a:path w="3339812" h="1654201">
                  <a:moveTo>
                    <a:pt x="0" y="0"/>
                  </a:moveTo>
                  <a:lnTo>
                    <a:pt x="3339812" y="0"/>
                  </a:lnTo>
                  <a:lnTo>
                    <a:pt x="3339812" y="1654201"/>
                  </a:lnTo>
                  <a:lnTo>
                    <a:pt x="0" y="1654201"/>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0" y="95581"/>
              <a:ext cx="4583622" cy="1463143"/>
            </a:xfrm>
            <a:prstGeom prst="rect">
              <a:avLst/>
            </a:prstGeom>
          </p:spPr>
          <p:txBody>
            <a:bodyPr lIns="0" tIns="0" rIns="0" bIns="0" rtlCol="0" anchor="t">
              <a:spAutoFit/>
            </a:bodyPr>
            <a:lstStyle/>
            <a:p>
              <a:pPr marL="0" lvl="0" indent="0" algn="ctr">
                <a:lnSpc>
                  <a:spcPts val="1200"/>
                </a:lnSpc>
              </a:pPr>
              <a:r>
                <a:rPr lang="en-US" sz="1200" b="1" dirty="0">
                  <a:solidFill>
                    <a:srgbClr val="895896"/>
                  </a:solidFill>
                  <a:latin typeface="Arimo Bold"/>
                  <a:ea typeface="Arimo Bold"/>
                  <a:cs typeface="Arimo Bold"/>
                  <a:sym typeface="Arimo Bold"/>
                  <a:hlinkClick r:id="rId4" tooltip="https://www.typhoontexas.com/houston/">
                    <a:extLst>
                      <a:ext uri="{A12FA001-AC4F-418D-AE19-62706E023703}">
                        <ahyp:hlinkClr xmlns:ahyp="http://schemas.microsoft.com/office/drawing/2018/hyperlinkcolor" val="tx"/>
                      </a:ext>
                    </a:extLst>
                  </a:hlinkClick>
                </a:rPr>
                <a:t>TYPHOON TEXAS WATER PARK </a:t>
              </a:r>
            </a:p>
            <a:p>
              <a:pPr marL="0" lvl="0" indent="0" algn="ctr">
                <a:lnSpc>
                  <a:spcPts val="1200"/>
                </a:lnSpc>
              </a:pPr>
              <a:r>
                <a:rPr lang="en-US" sz="1100" dirty="0">
                  <a:latin typeface="Arimo"/>
                  <a:ea typeface="Arimo"/>
                  <a:cs typeface="Arimo"/>
                  <a:sym typeface="Arimo"/>
                </a:rPr>
                <a:t>$60</a:t>
              </a:r>
            </a:p>
            <a:p>
              <a:pPr marL="0" lvl="0" indent="0" algn="ctr">
                <a:lnSpc>
                  <a:spcPts val="1200"/>
                </a:lnSpc>
              </a:pPr>
              <a:r>
                <a:rPr lang="en-US" sz="1200" dirty="0">
                  <a:solidFill>
                    <a:srgbClr val="000000"/>
                  </a:solidFill>
                  <a:latin typeface="Arimo"/>
                  <a:ea typeface="Arimo"/>
                  <a:cs typeface="Arimo"/>
                  <a:sym typeface="Arimo"/>
                  <a:hlinkClick r:id="rId4" tooltip="https://www.typhoontexas.com/houston/"/>
                </a:rPr>
                <a:t>Cool off from the Texas heat at Typhoon Texas! Stroll through the water park, relax in the Lazy T River, slide down one of the 33 water slides, and sample the amazing food. </a:t>
              </a:r>
            </a:p>
            <a:p>
              <a:pPr marL="0" lvl="0" indent="0" algn="ctr">
                <a:lnSpc>
                  <a:spcPts val="1200"/>
                </a:lnSpc>
              </a:pPr>
              <a:r>
                <a:rPr lang="en-US" sz="1200" b="1" dirty="0">
                  <a:solidFill>
                    <a:srgbClr val="000000"/>
                  </a:solidFill>
                  <a:latin typeface="Arimo Bold"/>
                  <a:ea typeface="Arimo Bold"/>
                  <a:cs typeface="Arimo Bold"/>
                  <a:sym typeface="Arimo Bold"/>
                  <a:hlinkClick r:id="rId4" tooltip="https://www.typhoontexas.com/houston/"/>
                </a:rPr>
                <a:t>Deadline to register: </a:t>
              </a:r>
              <a:r>
                <a:rPr lang="en-US" sz="1200" b="1" dirty="0">
                  <a:solidFill>
                    <a:srgbClr val="000000"/>
                  </a:solidFill>
                  <a:latin typeface="Arimo Bold"/>
                  <a:ea typeface="Arimo Bold"/>
                  <a:cs typeface="Arimo Bold"/>
                  <a:sym typeface="Arimo Bold"/>
                </a:rPr>
                <a:t>5/28</a:t>
              </a:r>
            </a:p>
          </p:txBody>
        </p:sp>
      </p:grpSp>
      <p:grpSp>
        <p:nvGrpSpPr>
          <p:cNvPr id="8" name="Group 8"/>
          <p:cNvGrpSpPr/>
          <p:nvPr/>
        </p:nvGrpSpPr>
        <p:grpSpPr>
          <a:xfrm>
            <a:off x="756000" y="6829777"/>
            <a:ext cx="6055576" cy="1471047"/>
            <a:chOff x="0" y="0"/>
            <a:chExt cx="8074102" cy="1961396"/>
          </a:xfrm>
        </p:grpSpPr>
        <p:sp>
          <p:nvSpPr>
            <p:cNvPr id="9" name="Freeform 9"/>
            <p:cNvSpPr/>
            <p:nvPr/>
          </p:nvSpPr>
          <p:spPr>
            <a:xfrm>
              <a:off x="5130168" y="0"/>
              <a:ext cx="2943933" cy="1961396"/>
            </a:xfrm>
            <a:custGeom>
              <a:avLst/>
              <a:gdLst/>
              <a:ahLst/>
              <a:cxnLst/>
              <a:rect l="l" t="t" r="r" b="b"/>
              <a:pathLst>
                <a:path w="2943933" h="1961396">
                  <a:moveTo>
                    <a:pt x="0" y="0"/>
                  </a:moveTo>
                  <a:lnTo>
                    <a:pt x="2943934" y="0"/>
                  </a:lnTo>
                  <a:lnTo>
                    <a:pt x="2943934" y="1961396"/>
                  </a:lnTo>
                  <a:lnTo>
                    <a:pt x="0" y="1961396"/>
                  </a:lnTo>
                  <a:lnTo>
                    <a:pt x="0" y="0"/>
                  </a:lnTo>
                  <a:close/>
                </a:path>
              </a:pathLst>
            </a:custGeom>
            <a:blipFill>
              <a:blip r:embed="rId5"/>
              <a:stretch>
                <a:fillRect/>
              </a:stretch>
            </a:blipFill>
          </p:spPr>
          <p:txBody>
            <a:bodyPr/>
            <a:lstStyle/>
            <a:p>
              <a:endParaRPr lang="en-US"/>
            </a:p>
          </p:txBody>
        </p:sp>
        <p:sp>
          <p:nvSpPr>
            <p:cNvPr id="10" name="TextBox 10"/>
            <p:cNvSpPr txBox="1"/>
            <p:nvPr/>
          </p:nvSpPr>
          <p:spPr>
            <a:xfrm>
              <a:off x="0" y="350778"/>
              <a:ext cx="5008329" cy="1259928"/>
            </a:xfrm>
            <a:prstGeom prst="rect">
              <a:avLst/>
            </a:prstGeom>
          </p:spPr>
          <p:txBody>
            <a:bodyPr lIns="0" tIns="0" rIns="0" bIns="0" rtlCol="0" anchor="t">
              <a:spAutoFit/>
            </a:bodyPr>
            <a:lstStyle/>
            <a:p>
              <a:pPr marL="0" lvl="0" indent="0" algn="ctr">
                <a:lnSpc>
                  <a:spcPts val="1200"/>
                </a:lnSpc>
              </a:pPr>
              <a:r>
                <a:rPr lang="en-US" sz="1200" b="1" dirty="0">
                  <a:solidFill>
                    <a:srgbClr val="9664A4"/>
                  </a:solidFill>
                  <a:latin typeface="Arimo Bold"/>
                  <a:ea typeface="Arimo Bold"/>
                  <a:cs typeface="Arimo Bold"/>
                  <a:sym typeface="Arimo Bold"/>
                </a:rPr>
                <a:t>ANDRETTI INDOOR KARTING &amp; GAMES</a:t>
              </a:r>
            </a:p>
            <a:p>
              <a:pPr marL="0" lvl="0" indent="0" algn="ctr">
                <a:lnSpc>
                  <a:spcPts val="1200"/>
                </a:lnSpc>
              </a:pPr>
              <a:r>
                <a:rPr lang="en-US" sz="1200" dirty="0">
                  <a:latin typeface="Arimo"/>
                  <a:ea typeface="Arimo"/>
                  <a:cs typeface="Arimo"/>
                  <a:sym typeface="Arimo"/>
                  <a:hlinkClick r:id="rId6" tooltip="https://www.mainevent.com/locations/texas/shenandoah/">
                    <a:extLst>
                      <a:ext uri="{A12FA001-AC4F-418D-AE19-62706E023703}">
                        <ahyp:hlinkClr xmlns:ahyp="http://schemas.microsoft.com/office/drawing/2018/hyperlinkcolor" val="tx"/>
                      </a:ext>
                    </a:extLst>
                  </a:hlinkClick>
                </a:rPr>
                <a:t>$</a:t>
              </a:r>
              <a:r>
                <a:rPr lang="en-US" sz="1200" dirty="0">
                  <a:solidFill>
                    <a:srgbClr val="000000"/>
                  </a:solidFill>
                  <a:latin typeface="Arimo"/>
                  <a:ea typeface="Arimo"/>
                  <a:cs typeface="Arimo"/>
                  <a:sym typeface="Arimo"/>
                </a:rPr>
                <a:t>80</a:t>
              </a:r>
            </a:p>
            <a:p>
              <a:pPr marL="0" lvl="0" indent="0" algn="ctr">
                <a:lnSpc>
                  <a:spcPts val="1200"/>
                </a:lnSpc>
              </a:pPr>
              <a:r>
                <a:rPr lang="en-US" sz="1200" dirty="0">
                  <a:solidFill>
                    <a:srgbClr val="000000"/>
                  </a:solidFill>
                  <a:latin typeface="Arimo"/>
                  <a:ea typeface="Arimo"/>
                  <a:cs typeface="Arimo"/>
                  <a:sym typeface="Arimo"/>
                </a:rPr>
                <a:t>Students will each get 1 go-kart race, 1 round of laser tag, 1 Hologate VR game experience, and 3 hours of unlimited arcade play time. Pizza lunch is included.</a:t>
              </a:r>
            </a:p>
            <a:p>
              <a:pPr marL="0" lvl="0" indent="0" algn="ctr">
                <a:lnSpc>
                  <a:spcPts val="1200"/>
                </a:lnSpc>
              </a:pPr>
              <a:r>
                <a:rPr lang="en-US" sz="1200" b="1" dirty="0">
                  <a:solidFill>
                    <a:srgbClr val="000000"/>
                  </a:solidFill>
                  <a:latin typeface="Arimo Bold"/>
                  <a:ea typeface="Arimo Bold"/>
                  <a:cs typeface="Arimo Bold"/>
                  <a:sym typeface="Arimo Bold"/>
                  <a:hlinkClick r:id="rId6" tooltip="https://www.mainevent.com/locations/texas/shenandoah/"/>
                </a:rPr>
                <a:t>Deadline to register: </a:t>
              </a:r>
              <a:r>
                <a:rPr lang="en-US" sz="1200" b="1" dirty="0">
                  <a:solidFill>
                    <a:srgbClr val="000000"/>
                  </a:solidFill>
                  <a:latin typeface="Arimo Bold"/>
                  <a:ea typeface="Arimo Bold"/>
                  <a:cs typeface="Arimo Bold"/>
                  <a:sym typeface="Arimo Bold"/>
                </a:rPr>
                <a:t>5/28</a:t>
              </a:r>
            </a:p>
          </p:txBody>
        </p:sp>
      </p:grpSp>
      <p:grpSp>
        <p:nvGrpSpPr>
          <p:cNvPr id="11" name="Group 11"/>
          <p:cNvGrpSpPr/>
          <p:nvPr/>
        </p:nvGrpSpPr>
        <p:grpSpPr>
          <a:xfrm>
            <a:off x="748424" y="2230480"/>
            <a:ext cx="6055576" cy="1570554"/>
            <a:chOff x="0" y="0"/>
            <a:chExt cx="8074102" cy="2094072"/>
          </a:xfrm>
        </p:grpSpPr>
        <p:sp>
          <p:nvSpPr>
            <p:cNvPr id="12" name="Freeform 12"/>
            <p:cNvSpPr/>
            <p:nvPr/>
          </p:nvSpPr>
          <p:spPr>
            <a:xfrm>
              <a:off x="0" y="0"/>
              <a:ext cx="2511251" cy="2094072"/>
            </a:xfrm>
            <a:custGeom>
              <a:avLst/>
              <a:gdLst/>
              <a:ahLst/>
              <a:cxnLst/>
              <a:rect l="l" t="t" r="r" b="b"/>
              <a:pathLst>
                <a:path w="2511251" h="2094072">
                  <a:moveTo>
                    <a:pt x="0" y="0"/>
                  </a:moveTo>
                  <a:lnTo>
                    <a:pt x="2511251" y="0"/>
                  </a:lnTo>
                  <a:lnTo>
                    <a:pt x="2511251" y="2094072"/>
                  </a:lnTo>
                  <a:lnTo>
                    <a:pt x="0" y="2094072"/>
                  </a:lnTo>
                  <a:lnTo>
                    <a:pt x="0" y="0"/>
                  </a:lnTo>
                  <a:close/>
                </a:path>
              </a:pathLst>
            </a:custGeom>
            <a:blipFill>
              <a:blip r:embed="rId7"/>
              <a:stretch>
                <a:fillRect/>
              </a:stretch>
            </a:blipFill>
          </p:spPr>
          <p:txBody>
            <a:bodyPr/>
            <a:lstStyle/>
            <a:p>
              <a:endParaRPr lang="en-US"/>
            </a:p>
          </p:txBody>
        </p:sp>
        <p:sp>
          <p:nvSpPr>
            <p:cNvPr id="13" name="TextBox 13"/>
            <p:cNvSpPr txBox="1"/>
            <p:nvPr/>
          </p:nvSpPr>
          <p:spPr>
            <a:xfrm>
              <a:off x="2669061" y="112316"/>
              <a:ext cx="5405041" cy="1869572"/>
            </a:xfrm>
            <a:prstGeom prst="rect">
              <a:avLst/>
            </a:prstGeom>
          </p:spPr>
          <p:txBody>
            <a:bodyPr lIns="0" tIns="0" rIns="0" bIns="0" rtlCol="0" anchor="t">
              <a:spAutoFit/>
            </a:bodyPr>
            <a:lstStyle/>
            <a:p>
              <a:pPr marL="0" lvl="0" indent="0" algn="ctr">
                <a:lnSpc>
                  <a:spcPts val="1200"/>
                </a:lnSpc>
              </a:pPr>
              <a:r>
                <a:rPr lang="en-US" sz="1200" b="1">
                  <a:solidFill>
                    <a:srgbClr val="9664A4"/>
                  </a:solidFill>
                  <a:latin typeface="Arimo Bold"/>
                  <a:ea typeface="Arimo Bold"/>
                  <a:cs typeface="Arimo Bold"/>
                  <a:sym typeface="Arimo Bold"/>
                </a:rPr>
                <a:t>HOUSTON BALLET'S PERFORMANCE OF</a:t>
              </a:r>
              <a:r>
                <a:rPr lang="en-US" sz="1200" b="1" i="1">
                  <a:solidFill>
                    <a:srgbClr val="9664A4"/>
                  </a:solidFill>
                  <a:latin typeface="Arimo Bold Italics"/>
                  <a:ea typeface="Arimo Bold Italics"/>
                  <a:cs typeface="Arimo Bold Italics"/>
                  <a:sym typeface="Arimo Bold Italics"/>
                </a:rPr>
                <a:t> SWAN LAKE</a:t>
              </a:r>
            </a:p>
            <a:p>
              <a:pPr marL="0" lvl="0" indent="0" algn="ctr">
                <a:lnSpc>
                  <a:spcPts val="1200"/>
                </a:lnSpc>
              </a:pPr>
              <a:r>
                <a:rPr lang="en-US" sz="1200">
                  <a:solidFill>
                    <a:srgbClr val="000000"/>
                  </a:solidFill>
                  <a:latin typeface="Arimo"/>
                  <a:ea typeface="Arimo"/>
                  <a:cs typeface="Arimo"/>
                  <a:sym typeface="Arimo"/>
                </a:rPr>
                <a:t>$25</a:t>
              </a:r>
            </a:p>
            <a:p>
              <a:pPr marL="0" lvl="0" indent="0" algn="ctr">
                <a:lnSpc>
                  <a:spcPts val="1200"/>
                </a:lnSpc>
              </a:pPr>
              <a:r>
                <a:rPr lang="en-US" sz="1200">
                  <a:solidFill>
                    <a:srgbClr val="000000"/>
                  </a:solidFill>
                  <a:latin typeface="Arimo"/>
                  <a:ea typeface="Arimo"/>
                  <a:cs typeface="Arimo"/>
                  <a:sym typeface="Arimo"/>
                </a:rPr>
                <a:t>Enjoy an afternoon at the ballet. Following the performance, the students will get a backstage tour and ask questions to some company dancers. </a:t>
              </a:r>
            </a:p>
            <a:p>
              <a:pPr marL="0" lvl="0" indent="0" algn="ctr">
                <a:lnSpc>
                  <a:spcPts val="1200"/>
                </a:lnSpc>
              </a:pPr>
              <a:r>
                <a:rPr lang="en-US" sz="1200">
                  <a:solidFill>
                    <a:srgbClr val="000000"/>
                  </a:solidFill>
                  <a:latin typeface="Arimo"/>
                  <a:ea typeface="Arimo"/>
                  <a:cs typeface="Arimo"/>
                  <a:sym typeface="Arimo"/>
                  <a:hlinkClick r:id="rId8" tooltip="https://www.houstonballet.org/seasontickets/pdps/2022-2023/swan-lake/"/>
                </a:rPr>
                <a:t>If families wish to attend, tickets must be purchased at the box office (713-227-2787). Seating will be separate from student seating.</a:t>
              </a:r>
            </a:p>
            <a:p>
              <a:pPr marL="0" lvl="0" indent="0" algn="ctr">
                <a:lnSpc>
                  <a:spcPts val="1200"/>
                </a:lnSpc>
              </a:pPr>
              <a:r>
                <a:rPr lang="en-US" sz="1200" b="1">
                  <a:solidFill>
                    <a:srgbClr val="000000"/>
                  </a:solidFill>
                  <a:latin typeface="Arimo Bold"/>
                  <a:ea typeface="Arimo Bold"/>
                  <a:cs typeface="Arimo Bold"/>
                  <a:sym typeface="Arimo Bold"/>
                  <a:hlinkClick r:id="rId8" tooltip="https://www.houstonballet.org/seasontickets/pdps/2022-2023/swan-lake/"/>
                </a:rPr>
                <a:t>Deadline to register: 5/</a:t>
              </a:r>
              <a:r>
                <a:rPr lang="en-US" sz="1200" b="1">
                  <a:solidFill>
                    <a:srgbClr val="000000"/>
                  </a:solidFill>
                  <a:latin typeface="Arimo Bold"/>
                  <a:ea typeface="Arimo Bold"/>
                  <a:cs typeface="Arimo Bold"/>
                  <a:sym typeface="Arimo Bold"/>
                </a:rPr>
                <a:t>28</a:t>
              </a:r>
            </a:p>
          </p:txBody>
        </p:sp>
      </p:grpSp>
      <p:grpSp>
        <p:nvGrpSpPr>
          <p:cNvPr id="14" name="Group 14"/>
          <p:cNvGrpSpPr/>
          <p:nvPr/>
        </p:nvGrpSpPr>
        <p:grpSpPr>
          <a:xfrm>
            <a:off x="756000" y="8461529"/>
            <a:ext cx="6048000" cy="1474471"/>
            <a:chOff x="0" y="0"/>
            <a:chExt cx="8064000" cy="1965962"/>
          </a:xfrm>
        </p:grpSpPr>
        <p:sp>
          <p:nvSpPr>
            <p:cNvPr id="15" name="Freeform 15"/>
            <p:cNvSpPr/>
            <p:nvPr/>
          </p:nvSpPr>
          <p:spPr>
            <a:xfrm>
              <a:off x="0" y="0"/>
              <a:ext cx="3218961" cy="1965962"/>
            </a:xfrm>
            <a:custGeom>
              <a:avLst/>
              <a:gdLst/>
              <a:ahLst/>
              <a:cxnLst/>
              <a:rect l="l" t="t" r="r" b="b"/>
              <a:pathLst>
                <a:path w="3218961" h="1965962">
                  <a:moveTo>
                    <a:pt x="0" y="0"/>
                  </a:moveTo>
                  <a:lnTo>
                    <a:pt x="3218961" y="0"/>
                  </a:lnTo>
                  <a:lnTo>
                    <a:pt x="3218961" y="1965962"/>
                  </a:lnTo>
                  <a:lnTo>
                    <a:pt x="0" y="1965962"/>
                  </a:lnTo>
                  <a:lnTo>
                    <a:pt x="0" y="0"/>
                  </a:lnTo>
                  <a:close/>
                </a:path>
              </a:pathLst>
            </a:custGeom>
            <a:blipFill>
              <a:blip r:embed="rId9"/>
              <a:stretch>
                <a:fillRect l="-17984" t="-27189" r="-33688" b="-38577"/>
              </a:stretch>
            </a:blipFill>
          </p:spPr>
          <p:txBody>
            <a:bodyPr/>
            <a:lstStyle/>
            <a:p>
              <a:endParaRPr lang="en-US"/>
            </a:p>
          </p:txBody>
        </p:sp>
        <p:sp>
          <p:nvSpPr>
            <p:cNvPr id="16" name="TextBox 16"/>
            <p:cNvSpPr txBox="1"/>
            <p:nvPr/>
          </p:nvSpPr>
          <p:spPr>
            <a:xfrm>
              <a:off x="3518725" y="251461"/>
              <a:ext cx="4545275" cy="1463143"/>
            </a:xfrm>
            <a:prstGeom prst="rect">
              <a:avLst/>
            </a:prstGeom>
          </p:spPr>
          <p:txBody>
            <a:bodyPr lIns="0" tIns="0" rIns="0" bIns="0" rtlCol="0" anchor="t">
              <a:spAutoFit/>
            </a:bodyPr>
            <a:lstStyle/>
            <a:p>
              <a:pPr algn="ctr">
                <a:lnSpc>
                  <a:spcPts val="1200"/>
                </a:lnSpc>
              </a:pPr>
              <a:r>
                <a:rPr lang="en-US" sz="1200" b="1" dirty="0">
                  <a:solidFill>
                    <a:srgbClr val="9664A4"/>
                  </a:solidFill>
                  <a:latin typeface="Arimo Bold"/>
                  <a:ea typeface="Arimo Bold"/>
                  <a:cs typeface="Arimo Bold"/>
                  <a:sym typeface="Arimo Bold"/>
                </a:rPr>
                <a:t>CITYCENTRE HOUSTON </a:t>
              </a:r>
            </a:p>
            <a:p>
              <a:pPr marL="0" lvl="0" indent="0" algn="ctr">
                <a:lnSpc>
                  <a:spcPts val="1200"/>
                </a:lnSpc>
              </a:pPr>
              <a:r>
                <a:rPr lang="en-US" sz="1200" dirty="0">
                  <a:latin typeface="Arimo"/>
                  <a:ea typeface="Arimo"/>
                  <a:cs typeface="Arimo"/>
                  <a:sym typeface="Arimo"/>
                  <a:hlinkClick r:id="rId10" tooltip="https://www.simon.com/mall/the-galleria">
                    <a:extLst>
                      <a:ext uri="{A12FA001-AC4F-418D-AE19-62706E023703}">
                        <ahyp:hlinkClr xmlns:ahyp="http://schemas.microsoft.com/office/drawing/2018/hyperlinkcolor" val="tx"/>
                      </a:ext>
                    </a:extLst>
                  </a:hlinkClick>
                </a:rPr>
                <a:t>$</a:t>
              </a:r>
              <a:r>
                <a:rPr lang="en-US" sz="1200" dirty="0">
                  <a:solidFill>
                    <a:srgbClr val="000000"/>
                  </a:solidFill>
                  <a:latin typeface="Arimo"/>
                  <a:ea typeface="Arimo"/>
                  <a:cs typeface="Arimo"/>
                  <a:sym typeface="Arimo"/>
                </a:rPr>
                <a:t>25</a:t>
              </a:r>
            </a:p>
            <a:p>
              <a:pPr marL="0" lvl="0" indent="0" algn="ctr">
                <a:lnSpc>
                  <a:spcPts val="1200"/>
                </a:lnSpc>
              </a:pPr>
              <a:r>
                <a:rPr lang="en-US" sz="1200" dirty="0">
                  <a:solidFill>
                    <a:srgbClr val="000000"/>
                  </a:solidFill>
                  <a:latin typeface="Arimo"/>
                  <a:ea typeface="Arimo"/>
                  <a:cs typeface="Arimo"/>
                  <a:sym typeface="Arimo"/>
                  <a:hlinkClick r:id="rId10" tooltip="https://www.simon.com/mall/the-galleria"/>
                </a:rPr>
                <a:t>Enjoy a day of fun and shopping at CITYCENTRE Houston. This outdoor shopping center h</a:t>
              </a:r>
              <a:r>
                <a:rPr lang="en-US" sz="1200" dirty="0">
                  <a:solidFill>
                    <a:srgbClr val="000000"/>
                  </a:solidFill>
                  <a:latin typeface="Arimo"/>
                  <a:ea typeface="Arimo"/>
                  <a:cs typeface="Arimo"/>
                  <a:sym typeface="Arimo"/>
                </a:rPr>
                <a:t>as stores for all price points, a bowling alley, a movie theater, and an escape room.</a:t>
              </a:r>
            </a:p>
            <a:p>
              <a:pPr marL="0" lvl="0" indent="0" algn="ctr">
                <a:lnSpc>
                  <a:spcPts val="1200"/>
                </a:lnSpc>
              </a:pPr>
              <a:r>
                <a:rPr lang="en-US" sz="1200" b="1" dirty="0">
                  <a:solidFill>
                    <a:srgbClr val="0000FF"/>
                  </a:solidFill>
                  <a:latin typeface="Arimo Bold"/>
                  <a:ea typeface="Arimo Bold"/>
                  <a:cs typeface="Arimo Bold"/>
                  <a:sym typeface="Arimo Bold"/>
                  <a:hlinkClick r:id="rId10" tooltip="https://www.simon.com/mall/the-galleria">
                    <a:extLst>
                      <a:ext uri="{A12FA001-AC4F-418D-AE19-62706E023703}">
                        <ahyp:hlinkClr xmlns:ahyp="http://schemas.microsoft.com/office/drawing/2018/hyperlinkcolor" val="tx"/>
                      </a:ext>
                    </a:extLst>
                  </a:hlinkClick>
                </a:rPr>
                <a:t>Deadline to register:</a:t>
              </a:r>
              <a:r>
                <a:rPr lang="en-US" sz="1200" b="1" dirty="0">
                  <a:latin typeface="Arimo Bold"/>
                  <a:ea typeface="Arimo Bold"/>
                  <a:cs typeface="Arimo Bold"/>
                  <a:sym typeface="Arimo Bold"/>
                  <a:hlinkClick r:id="rId10" tooltip="https://www.simon.com/mall/the-galleria">
                    <a:extLst>
                      <a:ext uri="{A12FA001-AC4F-418D-AE19-62706E023703}">
                        <ahyp:hlinkClr xmlns:ahyp="http://schemas.microsoft.com/office/drawing/2018/hyperlinkcolor" val="tx"/>
                      </a:ext>
                    </a:extLst>
                  </a:hlinkClick>
                </a:rPr>
                <a:t> </a:t>
              </a:r>
              <a:r>
                <a:rPr lang="en-US" sz="1200" dirty="0">
                  <a:latin typeface="Arimo Bold"/>
                  <a:ea typeface="Arimo Bold"/>
                  <a:cs typeface="Arimo Bold"/>
                  <a:sym typeface="Arimo Bold"/>
                  <a:hlinkClick r:id="rId10" tooltip="https://www.simon.com/mall/the-galleria">
                    <a:extLst>
                      <a:ext uri="{A12FA001-AC4F-418D-AE19-62706E023703}">
                        <ahyp:hlinkClr xmlns:ahyp="http://schemas.microsoft.com/office/drawing/2018/hyperlinkcolor" val="tx"/>
                      </a:ext>
                    </a:extLst>
                  </a:hlinkClick>
                </a:rPr>
                <a:t>5</a:t>
              </a:r>
              <a:r>
                <a:rPr lang="en-US" sz="1200" b="1" dirty="0">
                  <a:latin typeface="Arimo Bold"/>
                  <a:ea typeface="Arimo Bold"/>
                  <a:cs typeface="Arimo Bold"/>
                  <a:sym typeface="Arimo Bold"/>
                  <a:hlinkClick r:id="rId10" tooltip="https://www.simon.com/mall/the-galleria">
                    <a:extLst>
                      <a:ext uri="{A12FA001-AC4F-418D-AE19-62706E023703}">
                        <ahyp:hlinkClr xmlns:ahyp="http://schemas.microsoft.com/office/drawing/2018/hyperlinkcolor" val="tx"/>
                      </a:ext>
                    </a:extLst>
                  </a:hlinkClick>
                </a:rPr>
                <a:t>/</a:t>
              </a:r>
              <a:r>
                <a:rPr lang="en-US" sz="1200" b="1" dirty="0">
                  <a:latin typeface="Arimo Bold"/>
                  <a:ea typeface="Arimo Bold"/>
                  <a:cs typeface="Arimo Bold"/>
                  <a:sym typeface="Arimo Bold"/>
                </a:rPr>
                <a:t>28</a:t>
              </a:r>
            </a:p>
          </p:txBody>
        </p:sp>
      </p:grpSp>
      <p:sp>
        <p:nvSpPr>
          <p:cNvPr id="17" name="TextBox 17"/>
          <p:cNvSpPr txBox="1"/>
          <p:nvPr/>
        </p:nvSpPr>
        <p:spPr>
          <a:xfrm>
            <a:off x="763576" y="195930"/>
            <a:ext cx="6048000" cy="1539350"/>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OPTIONAL ACTIVITIES</a:t>
            </a:r>
          </a:p>
          <a:p>
            <a:pPr algn="ctr">
              <a:lnSpc>
                <a:spcPts val="3000"/>
              </a:lnSpc>
            </a:pPr>
            <a:endParaRPr lang="en-US" sz="3000" b="1">
              <a:solidFill>
                <a:srgbClr val="41395F"/>
              </a:solidFill>
              <a:latin typeface="Arimo Bold"/>
              <a:ea typeface="Arimo Bold"/>
              <a:cs typeface="Arimo Bold"/>
              <a:sym typeface="Arimo Bold"/>
            </a:endParaRPr>
          </a:p>
          <a:p>
            <a:pPr marL="0" lvl="0" indent="0" algn="ctr">
              <a:lnSpc>
                <a:spcPts val="1200"/>
              </a:lnSpc>
            </a:pPr>
            <a:r>
              <a:rPr lang="en-US" sz="1200">
                <a:solidFill>
                  <a:srgbClr val="000000"/>
                </a:solidFill>
                <a:latin typeface="Arimo"/>
                <a:ea typeface="Arimo"/>
                <a:cs typeface="Arimo"/>
                <a:sym typeface="Arimo"/>
              </a:rPr>
              <a:t>Optional activities are available to all students for an additional fee unless otherwise noted below. </a:t>
            </a:r>
            <a:r>
              <a:rPr lang="en-US" sz="1200" b="1">
                <a:solidFill>
                  <a:srgbClr val="000000"/>
                </a:solidFill>
                <a:latin typeface="Arimo Bold"/>
                <a:ea typeface="Arimo Bold"/>
                <a:cs typeface="Arimo Bold"/>
                <a:sym typeface="Arimo Bold"/>
              </a:rPr>
              <a:t>Fees for these options are non-refundable. </a:t>
            </a:r>
          </a:p>
          <a:p>
            <a:pPr marL="0" lvl="0" indent="0" algn="ctr">
              <a:lnSpc>
                <a:spcPts val="1200"/>
              </a:lnSpc>
            </a:pPr>
            <a:endParaRPr lang="en-US" sz="1200" b="1">
              <a:solidFill>
                <a:srgbClr val="000000"/>
              </a:solidFill>
              <a:latin typeface="Arimo Bold"/>
              <a:ea typeface="Arimo Bold"/>
              <a:cs typeface="Arimo Bold"/>
              <a:sym typeface="Arimo Bold"/>
            </a:endParaRPr>
          </a:p>
          <a:p>
            <a:pPr marL="0" lvl="0" indent="0" algn="ctr">
              <a:lnSpc>
                <a:spcPts val="1200"/>
              </a:lnSpc>
            </a:pPr>
            <a:r>
              <a:rPr lang="en-US" sz="1200">
                <a:solidFill>
                  <a:srgbClr val="000000"/>
                </a:solidFill>
                <a:latin typeface="Arimo"/>
                <a:ea typeface="Arimo"/>
                <a:cs typeface="Arimo"/>
                <a:sym typeface="Arimo"/>
              </a:rPr>
              <a:t>All students must travel with Houston Ballet Academy to and from all weekend activities (excluding Houston Ballet’s Performance of </a:t>
            </a:r>
            <a:r>
              <a:rPr lang="en-US" sz="1200" i="1">
                <a:solidFill>
                  <a:srgbClr val="000000"/>
                </a:solidFill>
                <a:latin typeface="Arimo Italics"/>
                <a:ea typeface="Arimo Italics"/>
                <a:cs typeface="Arimo Italics"/>
                <a:sym typeface="Arimo Italics"/>
              </a:rPr>
              <a:t>Giselle</a:t>
            </a:r>
            <a:r>
              <a:rPr lang="en-US" sz="1200">
                <a:solidFill>
                  <a:srgbClr val="000000"/>
                </a:solidFill>
                <a:latin typeface="Arimo"/>
                <a:ea typeface="Arimo"/>
                <a:cs typeface="Arimo"/>
                <a:sym typeface="Arimo"/>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877668" y="1700555"/>
            <a:ext cx="5944453" cy="1391285"/>
            <a:chOff x="0" y="0"/>
            <a:chExt cx="7925937" cy="1855046"/>
          </a:xfrm>
        </p:grpSpPr>
        <p:sp>
          <p:nvSpPr>
            <p:cNvPr id="3" name="Freeform 3"/>
            <p:cNvSpPr/>
            <p:nvPr/>
          </p:nvSpPr>
          <p:spPr>
            <a:xfrm>
              <a:off x="5138559" y="0"/>
              <a:ext cx="2787378" cy="1855046"/>
            </a:xfrm>
            <a:custGeom>
              <a:avLst/>
              <a:gdLst/>
              <a:ahLst/>
              <a:cxnLst/>
              <a:rect l="l" t="t" r="r" b="b"/>
              <a:pathLst>
                <a:path w="2787378" h="1855046">
                  <a:moveTo>
                    <a:pt x="0" y="0"/>
                  </a:moveTo>
                  <a:lnTo>
                    <a:pt x="2787378" y="0"/>
                  </a:lnTo>
                  <a:lnTo>
                    <a:pt x="2787378" y="1855046"/>
                  </a:lnTo>
                  <a:lnTo>
                    <a:pt x="0" y="1855046"/>
                  </a:lnTo>
                  <a:lnTo>
                    <a:pt x="0" y="0"/>
                  </a:lnTo>
                  <a:close/>
                </a:path>
              </a:pathLst>
            </a:custGeom>
            <a:blipFill>
              <a:blip r:embed="rId2"/>
              <a:stretch>
                <a:fillRect t="-5476" b="-7252"/>
              </a:stretch>
            </a:blipFill>
          </p:spPr>
          <p:txBody>
            <a:bodyPr/>
            <a:lstStyle/>
            <a:p>
              <a:endParaRPr lang="en-US"/>
            </a:p>
          </p:txBody>
        </p:sp>
        <p:sp>
          <p:nvSpPr>
            <p:cNvPr id="4" name="TextBox 4"/>
            <p:cNvSpPr txBox="1"/>
            <p:nvPr/>
          </p:nvSpPr>
          <p:spPr>
            <a:xfrm>
              <a:off x="0" y="65242"/>
              <a:ext cx="5053696" cy="1789804"/>
            </a:xfrm>
            <a:prstGeom prst="rect">
              <a:avLst/>
            </a:prstGeom>
          </p:spPr>
          <p:txBody>
            <a:bodyPr lIns="0" tIns="0" rIns="0" bIns="0" rtlCol="0" anchor="t">
              <a:spAutoFit/>
            </a:bodyPr>
            <a:lstStyle/>
            <a:p>
              <a:pPr marL="0" lvl="0" indent="0" algn="ctr">
                <a:lnSpc>
                  <a:spcPts val="1536"/>
                </a:lnSpc>
              </a:pPr>
              <a:r>
                <a:rPr lang="en-US" sz="1200" b="1">
                  <a:solidFill>
                    <a:srgbClr val="9664A4"/>
                  </a:solidFill>
                  <a:latin typeface="Arimo Bold"/>
                  <a:ea typeface="Arimo Bold"/>
                  <a:cs typeface="Arimo Bold"/>
                  <a:sym typeface="Arimo Bold"/>
                </a:rPr>
                <a:t>Semi-Private Pilates/Body Conditioning Sessions</a:t>
              </a:r>
            </a:p>
            <a:p>
              <a:pPr marL="0" lvl="0" indent="0" algn="ctr">
                <a:lnSpc>
                  <a:spcPts val="1536"/>
                </a:lnSpc>
              </a:pPr>
              <a:r>
                <a:rPr lang="en-US" sz="1200">
                  <a:solidFill>
                    <a:srgbClr val="000000"/>
                  </a:solidFill>
                  <a:latin typeface="Arimo"/>
                  <a:ea typeface="Arimo"/>
                  <a:cs typeface="Arimo"/>
                  <a:sym typeface="Arimo"/>
                </a:rPr>
                <a:t>$150 for 4 sessions</a:t>
              </a:r>
            </a:p>
            <a:p>
              <a:pPr marL="0" lvl="0" indent="0" algn="ctr">
                <a:lnSpc>
                  <a:spcPts val="1536"/>
                </a:lnSpc>
              </a:pPr>
              <a:r>
                <a:rPr lang="en-US" sz="1200">
                  <a:solidFill>
                    <a:srgbClr val="000000"/>
                  </a:solidFill>
                  <a:latin typeface="Arimo"/>
                  <a:ea typeface="Arimo"/>
                  <a:cs typeface="Arimo"/>
                  <a:sym typeface="Arimo"/>
                </a:rPr>
                <a:t>Available for students in Levels 6- 8 only.</a:t>
              </a:r>
            </a:p>
            <a:p>
              <a:pPr marL="0" lvl="0" indent="0" algn="ctr">
                <a:lnSpc>
                  <a:spcPts val="1536"/>
                </a:lnSpc>
              </a:pPr>
              <a:r>
                <a:rPr lang="en-US" sz="1200">
                  <a:solidFill>
                    <a:srgbClr val="000000"/>
                  </a:solidFill>
                  <a:latin typeface="Arimo"/>
                  <a:ea typeface="Arimo"/>
                  <a:cs typeface="Arimo"/>
                  <a:sym typeface="Arimo"/>
                </a:rPr>
                <a:t>Up to 3 students per instructor. Assignments are on a first-come, first-served basis. No refunds for unused sessions. Sessions expire at the end of the program</a:t>
              </a:r>
              <a:r>
                <a:rPr lang="en-US" sz="1200" b="1">
                  <a:solidFill>
                    <a:srgbClr val="000000"/>
                  </a:solidFill>
                  <a:latin typeface="Arimo Bold"/>
                  <a:ea typeface="Arimo Bold"/>
                  <a:cs typeface="Arimo Bold"/>
                  <a:sym typeface="Arimo Bold"/>
                </a:rPr>
                <a:t>.</a:t>
              </a:r>
            </a:p>
            <a:p>
              <a:pPr marL="0" lvl="0" indent="0" algn="ctr">
                <a:lnSpc>
                  <a:spcPts val="1536"/>
                </a:lnSpc>
              </a:pPr>
              <a:r>
                <a:rPr lang="en-US" sz="1200" b="1">
                  <a:solidFill>
                    <a:srgbClr val="000000"/>
                  </a:solidFill>
                  <a:latin typeface="Arimo Bold"/>
                  <a:ea typeface="Arimo Bold"/>
                  <a:cs typeface="Arimo Bold"/>
                  <a:sym typeface="Arimo Bold"/>
                </a:rPr>
                <a:t>Deadline to register: 5/28</a:t>
              </a:r>
            </a:p>
          </p:txBody>
        </p:sp>
      </p:grpSp>
      <p:sp>
        <p:nvSpPr>
          <p:cNvPr id="5" name="TextBox 5"/>
          <p:cNvSpPr txBox="1"/>
          <p:nvPr/>
        </p:nvSpPr>
        <p:spPr>
          <a:xfrm>
            <a:off x="756000" y="367578"/>
            <a:ext cx="6048000" cy="883412"/>
          </a:xfrm>
          <a:prstGeom prst="rect">
            <a:avLst/>
          </a:prstGeom>
        </p:spPr>
        <p:txBody>
          <a:bodyPr lIns="0" tIns="0" rIns="0" bIns="0" rtlCol="0" anchor="t">
            <a:spAutoFit/>
          </a:bodyPr>
          <a:lstStyle/>
          <a:p>
            <a:pPr algn="ctr">
              <a:lnSpc>
                <a:spcPts val="3840"/>
              </a:lnSpc>
            </a:pPr>
            <a:r>
              <a:rPr lang="en-US" sz="3000" b="1">
                <a:solidFill>
                  <a:srgbClr val="41395F"/>
                </a:solidFill>
                <a:latin typeface="Arimo Bold"/>
                <a:ea typeface="Arimo Bold"/>
                <a:cs typeface="Arimo Bold"/>
                <a:sym typeface="Arimo Bold"/>
              </a:rPr>
              <a:t>OPTIONAL ADDITIONS</a:t>
            </a:r>
          </a:p>
          <a:p>
            <a:pPr marL="0" lvl="0" indent="0" algn="ctr">
              <a:lnSpc>
                <a:spcPts val="1536"/>
              </a:lnSpc>
            </a:pPr>
            <a:r>
              <a:rPr lang="en-US" sz="1200">
                <a:solidFill>
                  <a:srgbClr val="000000"/>
                </a:solidFill>
                <a:latin typeface="Arimo"/>
                <a:ea typeface="Arimo"/>
                <a:cs typeface="Arimo"/>
                <a:sym typeface="Arimo"/>
              </a:rPr>
              <a:t>All students may opt for optional add-ons for an additional cost, unless otherwise noted below. Fees for these options are non-refundable. </a:t>
            </a:r>
          </a:p>
        </p:txBody>
      </p:sp>
      <p:grpSp>
        <p:nvGrpSpPr>
          <p:cNvPr id="6" name="Group 6"/>
          <p:cNvGrpSpPr/>
          <p:nvPr/>
        </p:nvGrpSpPr>
        <p:grpSpPr>
          <a:xfrm>
            <a:off x="756000" y="7120427"/>
            <a:ext cx="6048000" cy="1266190"/>
            <a:chOff x="0" y="0"/>
            <a:chExt cx="8064000" cy="1688254"/>
          </a:xfrm>
        </p:grpSpPr>
        <p:sp>
          <p:nvSpPr>
            <p:cNvPr id="7" name="Freeform 7"/>
            <p:cNvSpPr/>
            <p:nvPr/>
          </p:nvSpPr>
          <p:spPr>
            <a:xfrm>
              <a:off x="0" y="18537"/>
              <a:ext cx="3102576" cy="1463040"/>
            </a:xfrm>
            <a:custGeom>
              <a:avLst/>
              <a:gdLst/>
              <a:ahLst/>
              <a:cxnLst/>
              <a:rect l="l" t="t" r="r" b="b"/>
              <a:pathLst>
                <a:path w="3102576" h="1463040">
                  <a:moveTo>
                    <a:pt x="0" y="0"/>
                  </a:moveTo>
                  <a:lnTo>
                    <a:pt x="3102576" y="0"/>
                  </a:lnTo>
                  <a:lnTo>
                    <a:pt x="3102576" y="1463040"/>
                  </a:lnTo>
                  <a:lnTo>
                    <a:pt x="0" y="1463040"/>
                  </a:lnTo>
                  <a:lnTo>
                    <a:pt x="0" y="0"/>
                  </a:lnTo>
                  <a:close/>
                </a:path>
              </a:pathLst>
            </a:custGeom>
            <a:blipFill>
              <a:blip r:embed="rId3"/>
              <a:stretch>
                <a:fillRect l="-7325" r="-7857"/>
              </a:stretch>
            </a:blipFill>
          </p:spPr>
          <p:txBody>
            <a:bodyPr/>
            <a:lstStyle/>
            <a:p>
              <a:endParaRPr lang="en-US"/>
            </a:p>
          </p:txBody>
        </p:sp>
        <p:sp>
          <p:nvSpPr>
            <p:cNvPr id="8" name="TextBox 8"/>
            <p:cNvSpPr txBox="1"/>
            <p:nvPr/>
          </p:nvSpPr>
          <p:spPr>
            <a:xfrm>
              <a:off x="3233486" y="0"/>
              <a:ext cx="4830514" cy="1688254"/>
            </a:xfrm>
            <a:prstGeom prst="rect">
              <a:avLst/>
            </a:prstGeom>
          </p:spPr>
          <p:txBody>
            <a:bodyPr lIns="0" tIns="0" rIns="0" bIns="0" rtlCol="0" anchor="t">
              <a:spAutoFit/>
            </a:bodyPr>
            <a:lstStyle/>
            <a:p>
              <a:pPr marL="0" lvl="0" indent="0" algn="ctr">
                <a:lnSpc>
                  <a:spcPts val="1200"/>
                </a:lnSpc>
              </a:pPr>
              <a:r>
                <a:rPr lang="en-US" sz="1200" b="1">
                  <a:solidFill>
                    <a:srgbClr val="9664A4"/>
                  </a:solidFill>
                  <a:latin typeface="Arimo Bold"/>
                  <a:ea typeface="Arimo Bold"/>
                  <a:cs typeface="Arimo Bold"/>
                  <a:sym typeface="Arimo Bold"/>
                </a:rPr>
                <a:t>Catered Lunch</a:t>
              </a:r>
            </a:p>
            <a:p>
              <a:pPr marL="0" lvl="0" indent="0" algn="ctr">
                <a:lnSpc>
                  <a:spcPts val="1200"/>
                </a:lnSpc>
              </a:pPr>
              <a:r>
                <a:rPr lang="en-US" sz="1200">
                  <a:solidFill>
                    <a:srgbClr val="000000"/>
                  </a:solidFill>
                  <a:latin typeface="Arimo"/>
                  <a:ea typeface="Arimo"/>
                  <a:cs typeface="Arimo"/>
                  <a:sym typeface="Arimo"/>
                </a:rPr>
                <a:t>$450 </a:t>
              </a:r>
            </a:p>
            <a:p>
              <a:pPr marL="0" lvl="0" indent="0" algn="ctr">
                <a:lnSpc>
                  <a:spcPts val="1536"/>
                </a:lnSpc>
              </a:pPr>
              <a:r>
                <a:rPr lang="en-US" sz="1200">
                  <a:solidFill>
                    <a:srgbClr val="000000"/>
                  </a:solidFill>
                  <a:latin typeface="Arimo"/>
                  <a:ea typeface="Arimo"/>
                  <a:cs typeface="Arimo"/>
                  <a:sym typeface="Arimo"/>
                </a:rPr>
                <a:t>Lunch provided Monday through Saturday of the first 4 weeks and Monday through Wednesday of the last week. Vegetarian option available. Other special dietary accommodations cannot be guaranteed.</a:t>
              </a:r>
            </a:p>
            <a:p>
              <a:pPr marL="0" lvl="0" indent="0" algn="ctr">
                <a:lnSpc>
                  <a:spcPts val="1536"/>
                </a:lnSpc>
              </a:pPr>
              <a:r>
                <a:rPr lang="en-US" sz="1200" b="1">
                  <a:solidFill>
                    <a:srgbClr val="000000"/>
                  </a:solidFill>
                  <a:latin typeface="Arimo Bold"/>
                  <a:ea typeface="Arimo Bold"/>
                  <a:cs typeface="Arimo Bold"/>
                  <a:sym typeface="Arimo Bold"/>
                </a:rPr>
                <a:t>Deadline for registration: 6/25</a:t>
              </a:r>
            </a:p>
          </p:txBody>
        </p:sp>
      </p:grpSp>
      <p:grpSp>
        <p:nvGrpSpPr>
          <p:cNvPr id="9" name="Group 9"/>
          <p:cNvGrpSpPr/>
          <p:nvPr/>
        </p:nvGrpSpPr>
        <p:grpSpPr>
          <a:xfrm>
            <a:off x="756000" y="8599140"/>
            <a:ext cx="6076404" cy="1456635"/>
            <a:chOff x="0" y="0"/>
            <a:chExt cx="8101873" cy="1942180"/>
          </a:xfrm>
        </p:grpSpPr>
        <p:sp>
          <p:nvSpPr>
            <p:cNvPr id="10" name="Freeform 10"/>
            <p:cNvSpPr/>
            <p:nvPr/>
          </p:nvSpPr>
          <p:spPr>
            <a:xfrm>
              <a:off x="5253793" y="0"/>
              <a:ext cx="2848080" cy="1898720"/>
            </a:xfrm>
            <a:custGeom>
              <a:avLst/>
              <a:gdLst/>
              <a:ahLst/>
              <a:cxnLst/>
              <a:rect l="l" t="t" r="r" b="b"/>
              <a:pathLst>
                <a:path w="2848080" h="1898720">
                  <a:moveTo>
                    <a:pt x="0" y="0"/>
                  </a:moveTo>
                  <a:lnTo>
                    <a:pt x="2848080" y="0"/>
                  </a:lnTo>
                  <a:lnTo>
                    <a:pt x="2848080" y="1898720"/>
                  </a:lnTo>
                  <a:lnTo>
                    <a:pt x="0" y="1898720"/>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0" y="0"/>
              <a:ext cx="5089516" cy="1942180"/>
            </a:xfrm>
            <a:prstGeom prst="rect">
              <a:avLst/>
            </a:prstGeom>
          </p:spPr>
          <p:txBody>
            <a:bodyPr lIns="0" tIns="0" rIns="0" bIns="0" rtlCol="0" anchor="t">
              <a:spAutoFit/>
            </a:bodyPr>
            <a:lstStyle/>
            <a:p>
              <a:pPr marL="0" lvl="0" indent="0" algn="ctr">
                <a:lnSpc>
                  <a:spcPts val="1200"/>
                </a:lnSpc>
              </a:pPr>
              <a:r>
                <a:rPr lang="en-US" sz="1200" b="1">
                  <a:solidFill>
                    <a:srgbClr val="9664A4"/>
                  </a:solidFill>
                  <a:latin typeface="Arimo Bold"/>
                  <a:ea typeface="Arimo Bold"/>
                  <a:cs typeface="Arimo Bold"/>
                  <a:sym typeface="Arimo Bold"/>
                </a:rPr>
                <a:t>2026-2027 Audition</a:t>
              </a:r>
            </a:p>
            <a:p>
              <a:pPr marL="0" lvl="0" indent="0" algn="ctr">
                <a:lnSpc>
                  <a:spcPts val="1200"/>
                </a:lnSpc>
              </a:pPr>
              <a:r>
                <a:rPr lang="en-US" sz="1200">
                  <a:solidFill>
                    <a:srgbClr val="000000"/>
                  </a:solidFill>
                  <a:latin typeface="Arimo"/>
                  <a:ea typeface="Arimo"/>
                  <a:cs typeface="Arimo"/>
                  <a:sym typeface="Arimo"/>
                </a:rPr>
                <a:t>$50</a:t>
              </a:r>
            </a:p>
            <a:p>
              <a:pPr marL="0" lvl="0" indent="0" algn="ctr">
                <a:lnSpc>
                  <a:spcPts val="1536"/>
                </a:lnSpc>
              </a:pPr>
              <a:r>
                <a:rPr lang="en-US" sz="1200">
                  <a:solidFill>
                    <a:srgbClr val="000000"/>
                  </a:solidFill>
                  <a:latin typeface="Arimo"/>
                  <a:ea typeface="Arimo"/>
                  <a:cs typeface="Arimo"/>
                  <a:sym typeface="Arimo"/>
                </a:rPr>
                <a:t>Auditions are for the Pre-Professional Program &amp; Professional Program. They are held during the fourth week of the program. Results are disseminated at the end of the day on July 17. </a:t>
              </a:r>
            </a:p>
            <a:p>
              <a:pPr marL="0" lvl="0" indent="0" algn="ctr">
                <a:lnSpc>
                  <a:spcPts val="1536"/>
                </a:lnSpc>
              </a:pPr>
              <a:r>
                <a:rPr lang="en-US" sz="1200" b="1">
                  <a:solidFill>
                    <a:srgbClr val="000000"/>
                  </a:solidFill>
                  <a:latin typeface="Arimo Bold"/>
                  <a:ea typeface="Arimo Bold"/>
                  <a:cs typeface="Arimo Bold"/>
                  <a:sym typeface="Arimo Bold"/>
                </a:rPr>
                <a:t>Deadline to register: 7/8</a:t>
              </a:r>
            </a:p>
            <a:p>
              <a:pPr marL="0" lvl="0" indent="0" algn="ctr">
                <a:lnSpc>
                  <a:spcPts val="1536"/>
                </a:lnSpc>
              </a:pPr>
              <a:r>
                <a:rPr lang="en-US" sz="1200" b="1">
                  <a:solidFill>
                    <a:srgbClr val="000000"/>
                  </a:solidFill>
                  <a:latin typeface="Arimo Bold"/>
                  <a:ea typeface="Arimo Bold"/>
                  <a:cs typeface="Arimo Bold"/>
                  <a:sym typeface="Arimo Bold"/>
                </a:rPr>
                <a:t>Info session will be held on 6/23.</a:t>
              </a:r>
            </a:p>
          </p:txBody>
        </p:sp>
      </p:grpSp>
      <p:grpSp>
        <p:nvGrpSpPr>
          <p:cNvPr id="12" name="Group 12"/>
          <p:cNvGrpSpPr/>
          <p:nvPr/>
        </p:nvGrpSpPr>
        <p:grpSpPr>
          <a:xfrm>
            <a:off x="756000" y="3330528"/>
            <a:ext cx="6048000" cy="1320922"/>
            <a:chOff x="0" y="0"/>
            <a:chExt cx="8064000" cy="1761229"/>
          </a:xfrm>
        </p:grpSpPr>
        <p:sp>
          <p:nvSpPr>
            <p:cNvPr id="13" name="Freeform 13"/>
            <p:cNvSpPr/>
            <p:nvPr/>
          </p:nvSpPr>
          <p:spPr>
            <a:xfrm>
              <a:off x="0" y="0"/>
              <a:ext cx="1649594" cy="1649594"/>
            </a:xfrm>
            <a:custGeom>
              <a:avLst/>
              <a:gdLst/>
              <a:ahLst/>
              <a:cxnLst/>
              <a:rect l="l" t="t" r="r" b="b"/>
              <a:pathLst>
                <a:path w="1649594" h="1649594">
                  <a:moveTo>
                    <a:pt x="0" y="0"/>
                  </a:moveTo>
                  <a:lnTo>
                    <a:pt x="1649594" y="0"/>
                  </a:lnTo>
                  <a:lnTo>
                    <a:pt x="1649594" y="1649594"/>
                  </a:lnTo>
                  <a:lnTo>
                    <a:pt x="0" y="1649594"/>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1911078" y="-28575"/>
              <a:ext cx="6152922" cy="1789804"/>
            </a:xfrm>
            <a:prstGeom prst="rect">
              <a:avLst/>
            </a:prstGeom>
          </p:spPr>
          <p:txBody>
            <a:bodyPr lIns="0" tIns="0" rIns="0" bIns="0" rtlCol="0" anchor="t">
              <a:spAutoFit/>
            </a:bodyPr>
            <a:lstStyle/>
            <a:p>
              <a:pPr marL="0" lvl="0" indent="0" algn="ctr">
                <a:lnSpc>
                  <a:spcPts val="1536"/>
                </a:lnSpc>
              </a:pPr>
              <a:r>
                <a:rPr lang="en-US" sz="1200" b="1">
                  <a:solidFill>
                    <a:srgbClr val="9664A4"/>
                  </a:solidFill>
                  <a:latin typeface="Arimo Bold"/>
                  <a:ea typeface="Arimo Bold"/>
                  <a:cs typeface="Arimo Bold"/>
                  <a:sym typeface="Arimo Bold"/>
                </a:rPr>
                <a:t>AFA Choreographic Opportunity</a:t>
              </a:r>
            </a:p>
            <a:p>
              <a:pPr marL="0" lvl="0" indent="0" algn="ctr">
                <a:lnSpc>
                  <a:spcPts val="1536"/>
                </a:lnSpc>
              </a:pPr>
              <a:r>
                <a:rPr lang="en-US" sz="1200">
                  <a:solidFill>
                    <a:srgbClr val="000000"/>
                  </a:solidFill>
                  <a:latin typeface="Arimo"/>
                  <a:ea typeface="Arimo"/>
                  <a:cs typeface="Arimo"/>
                  <a:sym typeface="Arimo"/>
                </a:rPr>
                <a:t>Free</a:t>
              </a:r>
            </a:p>
            <a:p>
              <a:pPr marL="0" lvl="0" indent="0" algn="ctr">
                <a:lnSpc>
                  <a:spcPts val="1536"/>
                </a:lnSpc>
              </a:pPr>
              <a:r>
                <a:rPr lang="en-US" sz="1200">
                  <a:solidFill>
                    <a:srgbClr val="000000"/>
                  </a:solidFill>
                  <a:latin typeface="Arimo"/>
                  <a:ea typeface="Arimo"/>
                  <a:cs typeface="Arimo"/>
                  <a:sym typeface="Arimo"/>
                </a:rPr>
                <a:t>Available for students in Level 8 only.</a:t>
              </a:r>
            </a:p>
            <a:p>
              <a:pPr marL="0" lvl="0" indent="0" algn="ctr">
                <a:lnSpc>
                  <a:spcPts val="1536"/>
                </a:lnSpc>
              </a:pPr>
              <a:r>
                <a:rPr lang="en-US" sz="1200">
                  <a:solidFill>
                    <a:srgbClr val="000000"/>
                  </a:solidFill>
                  <a:latin typeface="Arimo"/>
                  <a:ea typeface="Arimo"/>
                  <a:cs typeface="Arimo"/>
                  <a:sym typeface="Arimo"/>
                </a:rPr>
                <a:t>Students work closely with young composers in the production of an original work.</a:t>
              </a:r>
            </a:p>
            <a:p>
              <a:pPr marL="0" lvl="0" indent="0" algn="ctr">
                <a:lnSpc>
                  <a:spcPts val="1536"/>
                </a:lnSpc>
              </a:pPr>
              <a:r>
                <a:rPr lang="en-US" sz="1200" b="1">
                  <a:solidFill>
                    <a:srgbClr val="000000"/>
                  </a:solidFill>
                  <a:latin typeface="Arimo Bold"/>
                  <a:ea typeface="Arimo Bold"/>
                  <a:cs typeface="Arimo Bold"/>
                  <a:sym typeface="Arimo Bold"/>
                </a:rPr>
                <a:t>Deadline to indicate interest: 5/28</a:t>
              </a:r>
            </a:p>
            <a:p>
              <a:pPr marL="0" lvl="0" indent="0" algn="ctr">
                <a:lnSpc>
                  <a:spcPts val="1536"/>
                </a:lnSpc>
              </a:pPr>
              <a:r>
                <a:rPr lang="en-US" sz="1200" b="1">
                  <a:solidFill>
                    <a:srgbClr val="000000"/>
                  </a:solidFill>
                  <a:latin typeface="Arimo Bold"/>
                  <a:ea typeface="Arimo Bold"/>
                  <a:cs typeface="Arimo Bold"/>
                  <a:sym typeface="Arimo Bold"/>
                </a:rPr>
                <a:t>An information session will be held on 6/14.</a:t>
              </a:r>
            </a:p>
          </p:txBody>
        </p:sp>
      </p:grpSp>
      <p:grpSp>
        <p:nvGrpSpPr>
          <p:cNvPr id="15" name="Group 15"/>
          <p:cNvGrpSpPr/>
          <p:nvPr/>
        </p:nvGrpSpPr>
        <p:grpSpPr>
          <a:xfrm>
            <a:off x="756000" y="4817493"/>
            <a:ext cx="6050401" cy="2122140"/>
            <a:chOff x="0" y="0"/>
            <a:chExt cx="8067201" cy="2829520"/>
          </a:xfrm>
        </p:grpSpPr>
        <p:sp>
          <p:nvSpPr>
            <p:cNvPr id="16" name="Freeform 16"/>
            <p:cNvSpPr/>
            <p:nvPr/>
          </p:nvSpPr>
          <p:spPr>
            <a:xfrm>
              <a:off x="5797191" y="1414760"/>
              <a:ext cx="2266809" cy="1414760"/>
            </a:xfrm>
            <a:custGeom>
              <a:avLst/>
              <a:gdLst/>
              <a:ahLst/>
              <a:cxnLst/>
              <a:rect l="l" t="t" r="r" b="b"/>
              <a:pathLst>
                <a:path w="2266809" h="1414760">
                  <a:moveTo>
                    <a:pt x="0" y="0"/>
                  </a:moveTo>
                  <a:lnTo>
                    <a:pt x="2266809" y="0"/>
                  </a:lnTo>
                  <a:lnTo>
                    <a:pt x="2266809" y="1414760"/>
                  </a:lnTo>
                  <a:lnTo>
                    <a:pt x="0" y="1414760"/>
                  </a:lnTo>
                  <a:lnTo>
                    <a:pt x="0" y="0"/>
                  </a:lnTo>
                  <a:close/>
                </a:path>
              </a:pathLst>
            </a:custGeom>
            <a:blipFill>
              <a:blip r:embed="rId6"/>
              <a:stretch>
                <a:fillRect l="-8364" r="-2713"/>
              </a:stretch>
            </a:blipFill>
          </p:spPr>
          <p:txBody>
            <a:bodyPr/>
            <a:lstStyle/>
            <a:p>
              <a:endParaRPr lang="en-US"/>
            </a:p>
          </p:txBody>
        </p:sp>
        <p:sp>
          <p:nvSpPr>
            <p:cNvPr id="17" name="Freeform 17"/>
            <p:cNvSpPr/>
            <p:nvPr/>
          </p:nvSpPr>
          <p:spPr>
            <a:xfrm>
              <a:off x="5797191" y="0"/>
              <a:ext cx="2270011" cy="1414760"/>
            </a:xfrm>
            <a:custGeom>
              <a:avLst/>
              <a:gdLst/>
              <a:ahLst/>
              <a:cxnLst/>
              <a:rect l="l" t="t" r="r" b="b"/>
              <a:pathLst>
                <a:path w="2270011" h="1414760">
                  <a:moveTo>
                    <a:pt x="0" y="0"/>
                  </a:moveTo>
                  <a:lnTo>
                    <a:pt x="2270010" y="0"/>
                  </a:lnTo>
                  <a:lnTo>
                    <a:pt x="2270010" y="1414760"/>
                  </a:lnTo>
                  <a:lnTo>
                    <a:pt x="0" y="1414760"/>
                  </a:lnTo>
                  <a:lnTo>
                    <a:pt x="0" y="0"/>
                  </a:lnTo>
                  <a:close/>
                </a:path>
              </a:pathLst>
            </a:custGeom>
            <a:blipFill>
              <a:blip r:embed="rId7"/>
              <a:stretch>
                <a:fillRect/>
              </a:stretch>
            </a:blipFill>
          </p:spPr>
          <p:txBody>
            <a:bodyPr/>
            <a:lstStyle/>
            <a:p>
              <a:endParaRPr lang="en-US"/>
            </a:p>
          </p:txBody>
        </p:sp>
        <p:sp>
          <p:nvSpPr>
            <p:cNvPr id="18" name="TextBox 18"/>
            <p:cNvSpPr txBox="1"/>
            <p:nvPr/>
          </p:nvSpPr>
          <p:spPr>
            <a:xfrm>
              <a:off x="0" y="125560"/>
              <a:ext cx="5719161" cy="2703960"/>
            </a:xfrm>
            <a:prstGeom prst="rect">
              <a:avLst/>
            </a:prstGeom>
          </p:spPr>
          <p:txBody>
            <a:bodyPr lIns="0" tIns="0" rIns="0" bIns="0" rtlCol="0" anchor="t">
              <a:spAutoFit/>
            </a:bodyPr>
            <a:lstStyle/>
            <a:p>
              <a:pPr marL="0" lvl="0" indent="0" algn="ctr">
                <a:lnSpc>
                  <a:spcPts val="1200"/>
                </a:lnSpc>
              </a:pPr>
              <a:r>
                <a:rPr lang="en-US" sz="1200" b="1">
                  <a:solidFill>
                    <a:srgbClr val="9664A4"/>
                  </a:solidFill>
                  <a:latin typeface="Arimo Bold"/>
                  <a:ea typeface="Arimo Bold"/>
                  <a:cs typeface="Arimo Bold"/>
                  <a:sym typeface="Arimo Bold"/>
                </a:rPr>
                <a:t>Airport Transportation</a:t>
              </a:r>
            </a:p>
            <a:p>
              <a:pPr marL="0" lvl="0" indent="0" algn="ctr">
                <a:lnSpc>
                  <a:spcPts val="1200"/>
                </a:lnSpc>
              </a:pPr>
              <a:r>
                <a:rPr lang="en-US" sz="1200">
                  <a:solidFill>
                    <a:srgbClr val="000000"/>
                  </a:solidFill>
                  <a:latin typeface="Arimo"/>
                  <a:ea typeface="Arimo"/>
                  <a:cs typeface="Arimo"/>
                  <a:sym typeface="Arimo"/>
                </a:rPr>
                <a:t>$35 each way</a:t>
              </a:r>
            </a:p>
            <a:p>
              <a:pPr marL="0" lvl="0" indent="0" algn="ctr">
                <a:lnSpc>
                  <a:spcPts val="1536"/>
                </a:lnSpc>
              </a:pPr>
              <a:r>
                <a:rPr lang="en-US" sz="1200">
                  <a:solidFill>
                    <a:srgbClr val="000000"/>
                  </a:solidFill>
                  <a:latin typeface="Arimo"/>
                  <a:ea typeface="Arimo"/>
                  <a:cs typeface="Arimo"/>
                  <a:sym typeface="Arimo"/>
                </a:rPr>
                <a:t>Available to UST and CFD residents only. </a:t>
              </a:r>
            </a:p>
            <a:p>
              <a:pPr marL="0" lvl="0" indent="0" algn="ctr">
                <a:lnSpc>
                  <a:spcPts val="1536"/>
                </a:lnSpc>
              </a:pPr>
              <a:r>
                <a:rPr lang="en-US" sz="1200">
                  <a:solidFill>
                    <a:srgbClr val="000000"/>
                  </a:solidFill>
                  <a:latin typeface="Arimo"/>
                  <a:ea typeface="Arimo"/>
                  <a:cs typeface="Arimo"/>
                  <a:sym typeface="Arimo"/>
                </a:rPr>
                <a:t>Transportation is provided by HB chaperones to and from George Bush Intercontinental Airport (IAH) or William P. Hobby Airport (HOU). </a:t>
              </a:r>
            </a:p>
            <a:p>
              <a:pPr marL="0" lvl="0" indent="0" algn="ctr">
                <a:lnSpc>
                  <a:spcPts val="1536"/>
                </a:lnSpc>
              </a:pPr>
              <a:r>
                <a:rPr lang="en-US" sz="1200" b="1" i="1">
                  <a:solidFill>
                    <a:srgbClr val="000000"/>
                  </a:solidFill>
                  <a:latin typeface="Arimo Bold Italics"/>
                  <a:ea typeface="Arimo Bold Italics"/>
                  <a:cs typeface="Arimo Bold Italics"/>
                  <a:sym typeface="Arimo Bold Italics"/>
                </a:rPr>
                <a:t>We cannot accommodate unaccompanied minors on official airlines.</a:t>
              </a:r>
            </a:p>
            <a:p>
              <a:pPr marL="0" lvl="0" indent="0" algn="ctr">
                <a:lnSpc>
                  <a:spcPts val="1536"/>
                </a:lnSpc>
              </a:pPr>
              <a:r>
                <a:rPr lang="en-US" sz="1200">
                  <a:solidFill>
                    <a:srgbClr val="000000"/>
                  </a:solidFill>
                  <a:latin typeface="Arimo"/>
                  <a:ea typeface="Arimo"/>
                  <a:cs typeface="Arimo"/>
                  <a:sym typeface="Arimo"/>
                </a:rPr>
                <a:t>Flights on 6/20 must arrive between 12:00PM and 4:00PM CT.</a:t>
              </a:r>
            </a:p>
            <a:p>
              <a:pPr marL="0" lvl="0" indent="0" algn="ctr">
                <a:lnSpc>
                  <a:spcPts val="1536"/>
                </a:lnSpc>
              </a:pPr>
              <a:r>
                <a:rPr lang="en-US" sz="1200">
                  <a:solidFill>
                    <a:srgbClr val="000000"/>
                  </a:solidFill>
                  <a:latin typeface="Arimo"/>
                  <a:ea typeface="Arimo"/>
                  <a:cs typeface="Arimo"/>
                  <a:sym typeface="Arimo"/>
                </a:rPr>
                <a:t>Flights on 7/25 must depart between 8:00AM and 2:00PM CT.</a:t>
              </a:r>
            </a:p>
            <a:p>
              <a:pPr marL="0" lvl="0" indent="0" algn="ctr">
                <a:lnSpc>
                  <a:spcPts val="1536"/>
                </a:lnSpc>
              </a:pPr>
              <a:r>
                <a:rPr lang="en-US" sz="1200" b="1">
                  <a:solidFill>
                    <a:srgbClr val="000000"/>
                  </a:solidFill>
                  <a:latin typeface="Arimo Bold"/>
                  <a:ea typeface="Arimo Bold"/>
                  <a:cs typeface="Arimo Bold"/>
                  <a:sym typeface="Arimo Bold"/>
                </a:rPr>
                <a:t>Deadline to register: 5/28</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69715" y="73918"/>
            <a:ext cx="1634202" cy="1364164"/>
            <a:chOff x="0" y="0"/>
            <a:chExt cx="976577" cy="815206"/>
          </a:xfrm>
        </p:grpSpPr>
        <p:sp>
          <p:nvSpPr>
            <p:cNvPr id="3" name="Freeform 3"/>
            <p:cNvSpPr/>
            <p:nvPr/>
          </p:nvSpPr>
          <p:spPr>
            <a:xfrm>
              <a:off x="0" y="0"/>
              <a:ext cx="976577" cy="815206"/>
            </a:xfrm>
            <a:custGeom>
              <a:avLst/>
              <a:gdLst/>
              <a:ahLst/>
              <a:cxnLst/>
              <a:rect l="l" t="t" r="r" b="b"/>
              <a:pathLst>
                <a:path w="976577" h="815206">
                  <a:moveTo>
                    <a:pt x="488289" y="0"/>
                  </a:moveTo>
                  <a:lnTo>
                    <a:pt x="583073" y="112317"/>
                  </a:lnTo>
                  <a:lnTo>
                    <a:pt x="732433" y="54608"/>
                  </a:lnTo>
                  <a:lnTo>
                    <a:pt x="747243" y="191438"/>
                  </a:lnTo>
                  <a:lnTo>
                    <a:pt x="911159" y="203801"/>
                  </a:lnTo>
                  <a:lnTo>
                    <a:pt x="842026" y="328481"/>
                  </a:lnTo>
                  <a:lnTo>
                    <a:pt x="976577" y="407603"/>
                  </a:lnTo>
                  <a:lnTo>
                    <a:pt x="842026" y="486725"/>
                  </a:lnTo>
                  <a:lnTo>
                    <a:pt x="911159" y="611404"/>
                  </a:lnTo>
                  <a:lnTo>
                    <a:pt x="747243" y="623768"/>
                  </a:lnTo>
                  <a:lnTo>
                    <a:pt x="732433" y="760597"/>
                  </a:lnTo>
                  <a:lnTo>
                    <a:pt x="583073" y="702888"/>
                  </a:lnTo>
                  <a:lnTo>
                    <a:pt x="488289" y="815206"/>
                  </a:lnTo>
                  <a:lnTo>
                    <a:pt x="393504" y="702888"/>
                  </a:lnTo>
                  <a:lnTo>
                    <a:pt x="244144" y="760597"/>
                  </a:lnTo>
                  <a:lnTo>
                    <a:pt x="229334" y="623768"/>
                  </a:lnTo>
                  <a:lnTo>
                    <a:pt x="65418" y="611404"/>
                  </a:lnTo>
                  <a:lnTo>
                    <a:pt x="134551" y="486725"/>
                  </a:lnTo>
                  <a:lnTo>
                    <a:pt x="0" y="407603"/>
                  </a:lnTo>
                  <a:lnTo>
                    <a:pt x="134551" y="328481"/>
                  </a:lnTo>
                  <a:lnTo>
                    <a:pt x="65418" y="203801"/>
                  </a:lnTo>
                  <a:lnTo>
                    <a:pt x="229334" y="191438"/>
                  </a:lnTo>
                  <a:lnTo>
                    <a:pt x="244144" y="54608"/>
                  </a:lnTo>
                  <a:lnTo>
                    <a:pt x="393504" y="112317"/>
                  </a:lnTo>
                  <a:lnTo>
                    <a:pt x="488289" y="0"/>
                  </a:lnTo>
                  <a:close/>
                </a:path>
              </a:pathLst>
            </a:custGeom>
            <a:solidFill>
              <a:srgbClr val="41395F"/>
            </a:solidFill>
          </p:spPr>
          <p:txBody>
            <a:bodyPr/>
            <a:lstStyle/>
            <a:p>
              <a:endParaRPr lang="en-US"/>
            </a:p>
          </p:txBody>
        </p:sp>
        <p:sp>
          <p:nvSpPr>
            <p:cNvPr id="4" name="TextBox 4"/>
            <p:cNvSpPr txBox="1"/>
            <p:nvPr/>
          </p:nvSpPr>
          <p:spPr>
            <a:xfrm>
              <a:off x="152590" y="127376"/>
              <a:ext cx="671397" cy="560454"/>
            </a:xfrm>
            <a:prstGeom prst="rect">
              <a:avLst/>
            </a:prstGeom>
          </p:spPr>
          <p:txBody>
            <a:bodyPr lIns="50800" tIns="50800" rIns="50800" bIns="50800" rtlCol="0" anchor="ctr"/>
            <a:lstStyle/>
            <a:p>
              <a:pPr marL="0" lvl="0" indent="0" algn="ctr">
                <a:lnSpc>
                  <a:spcPts val="1100"/>
                </a:lnSpc>
              </a:pPr>
              <a:r>
                <a:rPr lang="en-US" sz="1100">
                  <a:solidFill>
                    <a:srgbClr val="FFFFFF"/>
                  </a:solidFill>
                  <a:latin typeface="Arimo"/>
                  <a:ea typeface="Arimo"/>
                  <a:cs typeface="Arimo"/>
                  <a:sym typeface="Arimo"/>
                </a:rPr>
                <a:t>Click on links for more information and to order.</a:t>
              </a:r>
            </a:p>
          </p:txBody>
        </p:sp>
      </p:grpSp>
      <p:graphicFrame>
        <p:nvGraphicFramePr>
          <p:cNvPr id="5" name="Table 5"/>
          <p:cNvGraphicFramePr>
            <a:graphicFrameLocks noGrp="1"/>
          </p:cNvGraphicFramePr>
          <p:nvPr/>
        </p:nvGraphicFramePr>
        <p:xfrm>
          <a:off x="756000" y="1857718"/>
          <a:ext cx="6048000" cy="3080732"/>
        </p:xfrm>
        <a:graphic>
          <a:graphicData uri="http://schemas.openxmlformats.org/drawingml/2006/table">
            <a:tbl>
              <a:tblPr/>
              <a:tblGrid>
                <a:gridCol w="1512000">
                  <a:extLst>
                    <a:ext uri="{9D8B030D-6E8A-4147-A177-3AD203B41FA5}">
                      <a16:colId xmlns:a16="http://schemas.microsoft.com/office/drawing/2014/main" val="20000"/>
                    </a:ext>
                  </a:extLst>
                </a:gridCol>
                <a:gridCol w="1512000">
                  <a:extLst>
                    <a:ext uri="{9D8B030D-6E8A-4147-A177-3AD203B41FA5}">
                      <a16:colId xmlns:a16="http://schemas.microsoft.com/office/drawing/2014/main" val="20001"/>
                    </a:ext>
                  </a:extLst>
                </a:gridCol>
                <a:gridCol w="1512000">
                  <a:extLst>
                    <a:ext uri="{9D8B030D-6E8A-4147-A177-3AD203B41FA5}">
                      <a16:colId xmlns:a16="http://schemas.microsoft.com/office/drawing/2014/main" val="20002"/>
                    </a:ext>
                  </a:extLst>
                </a:gridCol>
                <a:gridCol w="1512000">
                  <a:extLst>
                    <a:ext uri="{9D8B030D-6E8A-4147-A177-3AD203B41FA5}">
                      <a16:colId xmlns:a16="http://schemas.microsoft.com/office/drawing/2014/main" val="20003"/>
                    </a:ext>
                  </a:extLst>
                </a:gridCol>
              </a:tblGrid>
              <a:tr h="306696">
                <a:tc>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Level 5</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Level 6</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Level 7</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Level 8</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0"/>
                  </a:ext>
                </a:extLst>
              </a:tr>
              <a:tr h="613393">
                <a:tc>
                  <a:txBody>
                    <a:bodyPr/>
                    <a:lstStyle/>
                    <a:p>
                      <a:pPr marL="0" lvl="0" indent="0" algn="ctr">
                        <a:lnSpc>
                          <a:spcPts val="1200"/>
                        </a:lnSpc>
                        <a:defRPr/>
                      </a:pPr>
                      <a:r>
                        <a:rPr lang="en-US" sz="1200" b="1" u="sng">
                          <a:solidFill>
                            <a:srgbClr val="000000"/>
                          </a:solidFill>
                          <a:latin typeface="Arimo Bold"/>
                          <a:ea typeface="Arimo Bold"/>
                          <a:cs typeface="Arimo Bold"/>
                          <a:sym typeface="Arimo Bold"/>
                          <a:hlinkClick r:id="rId2" tooltip="https://shop.houstonballet.org/products/royal-galate-leotard"/>
                        </a:rPr>
                        <a:t>Leotard: </a:t>
                      </a:r>
                      <a:r>
                        <a:rPr lang="en-US" sz="1200" u="sng">
                          <a:solidFill>
                            <a:srgbClr val="000000"/>
                          </a:solidFill>
                          <a:latin typeface="Arimo"/>
                          <a:ea typeface="Arimo"/>
                          <a:cs typeface="Arimo"/>
                          <a:sym typeface="Arimo"/>
                          <a:hlinkClick r:id="rId2" tooltip="https://shop.houstonballet.org/products/royal-galate-leotard"/>
                        </a:rPr>
                        <a:t>Wear Moi Galate style - Royal Blue</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sng">
                          <a:solidFill>
                            <a:srgbClr val="000000"/>
                          </a:solidFill>
                          <a:latin typeface="Arimo Bold"/>
                          <a:ea typeface="Arimo Bold"/>
                          <a:cs typeface="Arimo Bold"/>
                          <a:sym typeface="Arimo Bold"/>
                          <a:hlinkClick r:id="rId3" tooltip="https://shop.houstonballet.org/products/black-galate-leotard"/>
                        </a:rPr>
                        <a:t>Leotard</a:t>
                      </a:r>
                      <a:r>
                        <a:rPr lang="en-US" sz="1200" b="1" u="sng" strike="noStrike">
                          <a:solidFill>
                            <a:srgbClr val="000000"/>
                          </a:solidFill>
                          <a:latin typeface="Arimo Bold"/>
                          <a:ea typeface="Arimo Bold"/>
                          <a:cs typeface="Arimo Bold"/>
                          <a:sym typeface="Arimo Bold"/>
                          <a:hlinkClick r:id="rId3" tooltip="https://shop.houstonballet.org/products/black-galate-leotard"/>
                        </a:rPr>
                        <a:t>:</a:t>
                      </a:r>
                      <a:r>
                        <a:rPr lang="en-US" sz="1200" u="sng" strike="noStrike">
                          <a:solidFill>
                            <a:srgbClr val="000000"/>
                          </a:solidFill>
                          <a:latin typeface="Arimo"/>
                          <a:ea typeface="Arimo"/>
                          <a:cs typeface="Arimo"/>
                          <a:sym typeface="Arimo"/>
                          <a:hlinkClick r:id="rId3" tooltip="https://shop.houstonballet.org/products/black-galate-leotard"/>
                        </a:rPr>
                        <a:t> Wear Moi Galate style - </a:t>
                      </a:r>
                      <a:endParaRPr lang="en-US" sz="1100"/>
                    </a:p>
                    <a:p>
                      <a:pPr marL="0" lvl="0" indent="0" algn="ctr">
                        <a:lnSpc>
                          <a:spcPts val="1200"/>
                        </a:lnSpc>
                      </a:pPr>
                      <a:r>
                        <a:rPr lang="en-US" sz="1200" u="sng" strike="noStrike">
                          <a:solidFill>
                            <a:srgbClr val="000000"/>
                          </a:solidFill>
                          <a:latin typeface="Arimo"/>
                          <a:ea typeface="Arimo"/>
                          <a:cs typeface="Arimo"/>
                          <a:sym typeface="Arimo"/>
                          <a:hlinkClick r:id="rId3" tooltip="https://shop.houstonballet.org/products/black-galate-leotard"/>
                        </a:rPr>
                        <a:t>Black</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sng">
                          <a:solidFill>
                            <a:srgbClr val="000000"/>
                          </a:solidFill>
                          <a:latin typeface="Arimo Bold"/>
                          <a:ea typeface="Arimo Bold"/>
                          <a:cs typeface="Arimo Bold"/>
                          <a:sym typeface="Arimo Bold"/>
                          <a:hlinkClick r:id="rId4" tooltip="https://shop.houstonballet.org/products/dark-grey-galate-leotard"/>
                        </a:rPr>
                        <a:t>Leotard</a:t>
                      </a:r>
                      <a:r>
                        <a:rPr lang="en-US" sz="1200" b="1" u="sng" strike="noStrike">
                          <a:solidFill>
                            <a:srgbClr val="000000"/>
                          </a:solidFill>
                          <a:latin typeface="Arimo Bold"/>
                          <a:ea typeface="Arimo Bold"/>
                          <a:cs typeface="Arimo Bold"/>
                          <a:sym typeface="Arimo Bold"/>
                          <a:hlinkClick r:id="rId4" tooltip="https://shop.houstonballet.org/products/dark-grey-galate-leotard"/>
                        </a:rPr>
                        <a:t>:</a:t>
                      </a:r>
                      <a:r>
                        <a:rPr lang="en-US" sz="1200" u="sng" strike="noStrike">
                          <a:solidFill>
                            <a:srgbClr val="000000"/>
                          </a:solidFill>
                          <a:latin typeface="Arimo"/>
                          <a:ea typeface="Arimo"/>
                          <a:cs typeface="Arimo"/>
                          <a:sym typeface="Arimo"/>
                          <a:hlinkClick r:id="rId4" tooltip="https://shop.houstonballet.org/products/dark-grey-galate-leotard"/>
                        </a:rPr>
                        <a:t> Wear Moi Galate style - </a:t>
                      </a:r>
                      <a:endParaRPr lang="en-US" sz="1100"/>
                    </a:p>
                    <a:p>
                      <a:pPr marL="0" lvl="0" indent="0" algn="ctr">
                        <a:lnSpc>
                          <a:spcPts val="1200"/>
                        </a:lnSpc>
                      </a:pPr>
                      <a:r>
                        <a:rPr lang="en-US" sz="1200" u="sng" strike="noStrike">
                          <a:solidFill>
                            <a:srgbClr val="000000"/>
                          </a:solidFill>
                          <a:latin typeface="Arimo"/>
                          <a:ea typeface="Arimo"/>
                          <a:cs typeface="Arimo"/>
                          <a:sym typeface="Arimo"/>
                          <a:hlinkClick r:id="rId4" tooltip="https://shop.houstonballet.org/products/dark-grey-galate-leotard"/>
                        </a:rPr>
                        <a:t>Dark Grey</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sng">
                          <a:solidFill>
                            <a:srgbClr val="000000"/>
                          </a:solidFill>
                          <a:latin typeface="Arimo Bold"/>
                          <a:ea typeface="Arimo Bold"/>
                          <a:cs typeface="Arimo Bold"/>
                          <a:sym typeface="Arimo Bold"/>
                          <a:hlinkClick r:id="rId5" tooltip="https://houstonballetacademy.epaytrak.com/Galate-Leotard-P1989C326.aspx"/>
                        </a:rPr>
                        <a:t>Leotard: </a:t>
                      </a:r>
                      <a:r>
                        <a:rPr lang="en-US" sz="1200" u="sng">
                          <a:solidFill>
                            <a:srgbClr val="000000"/>
                          </a:solidFill>
                          <a:latin typeface="Arimo"/>
                          <a:ea typeface="Arimo"/>
                          <a:cs typeface="Arimo"/>
                          <a:sym typeface="Arimo"/>
                          <a:hlinkClick r:id="rId5" tooltip="https://houstonballetacademy.epaytrak.com/Galate-Leotard-P1989C326.aspx"/>
                        </a:rPr>
                        <a:t>Wear Moi Galate style - </a:t>
                      </a:r>
                      <a:endParaRPr lang="en-US" sz="1100"/>
                    </a:p>
                    <a:p>
                      <a:pPr marL="0" lvl="0" indent="0" algn="ctr">
                        <a:lnSpc>
                          <a:spcPts val="1200"/>
                        </a:lnSpc>
                      </a:pPr>
                      <a:r>
                        <a:rPr lang="en-US" sz="1200" u="sng">
                          <a:solidFill>
                            <a:srgbClr val="000000"/>
                          </a:solidFill>
                          <a:latin typeface="Arimo"/>
                          <a:ea typeface="Arimo"/>
                          <a:cs typeface="Arimo"/>
                          <a:sym typeface="Arimo"/>
                          <a:hlinkClick r:id="rId6" tooltip="https://shop.houstonballet.org/products/light-grey-galate-leotard"/>
                        </a:rPr>
                        <a:t>Light Grey</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1"/>
                  </a:ext>
                </a:extLst>
              </a:tr>
              <a:tr h="460045">
                <a:tc gridSpan="4">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pink or skin tone-inclusive</a:t>
                      </a:r>
                      <a:endParaRPr lang="en-US" sz="1100"/>
                    </a:p>
                    <a:p>
                      <a:pPr marL="0" lvl="0" indent="0" algn="ctr">
                        <a:lnSpc>
                          <a:spcPts val="1200"/>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pink or skin tone-inclusive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pink or skin tone-inclusive</a:t>
                      </a:r>
                      <a:endParaRPr lang="en-US" sz="1100"/>
                    </a:p>
                    <a:p>
                      <a:pPr marL="0" lvl="0" indent="0" algn="ctr">
                        <a:lnSpc>
                          <a:spcPts val="1200"/>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pink or skin tone-inclusive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pink or skin tone-inclusive</a:t>
                      </a:r>
                      <a:endParaRPr lang="en-US" sz="1100"/>
                    </a:p>
                    <a:p>
                      <a:pPr marL="0" lvl="0" indent="0" algn="ctr">
                        <a:lnSpc>
                          <a:spcPts val="1200"/>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pink or skin tone-inclusive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pink or skin tone-inclusive</a:t>
                      </a:r>
                      <a:endParaRPr lang="en-US" sz="1100"/>
                    </a:p>
                    <a:p>
                      <a:pPr marL="0" lvl="0" indent="0" algn="ctr">
                        <a:lnSpc>
                          <a:spcPts val="1200"/>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pink or skin tone-inclusive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2"/>
                  </a:ext>
                </a:extLst>
              </a:tr>
              <a:tr h="306696">
                <a:tc gridSpan="4">
                  <a:txBody>
                    <a:bodyPr/>
                    <a:lstStyle/>
                    <a:p>
                      <a:pPr marL="0" lvl="0" indent="0" algn="ctr">
                        <a:lnSpc>
                          <a:spcPts val="1200"/>
                        </a:lnSpc>
                        <a:defRPr/>
                      </a:pPr>
                      <a:r>
                        <a:rPr lang="en-US" sz="1200" b="1">
                          <a:solidFill>
                            <a:srgbClr val="9664A4"/>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9664A4"/>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9664A4"/>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9664A4"/>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3"/>
                  </a:ext>
                </a:extLst>
              </a:tr>
              <a:tr h="1075789">
                <a:tc gridSpan="3">
                  <a:txBody>
                    <a:bodyPr/>
                    <a:lstStyle/>
                    <a:p>
                      <a:pPr marL="0" lvl="0" indent="0" algn="ctr">
                        <a:lnSpc>
                          <a:spcPts val="1200"/>
                        </a:lnSpc>
                        <a:defRPr/>
                      </a:pPr>
                      <a:r>
                        <a:rPr lang="en-US" sz="1200" b="1" u="sng" strike="noStrike">
                          <a:solidFill>
                            <a:srgbClr val="000000"/>
                          </a:solidFill>
                          <a:latin typeface="Arimo Bold"/>
                          <a:ea typeface="Arimo Bold"/>
                          <a:cs typeface="Arimo Bold"/>
                          <a:sym typeface="Arimo Bold"/>
                          <a:hlinkClick r:id="rId7" tooltip="https://shop.houstonballet.org/products/white-conrad-t-shirt"/>
                        </a:rPr>
                        <a:t>Shirt: </a:t>
                      </a:r>
                      <a:r>
                        <a:rPr lang="en-US" sz="1200" u="sng" strike="noStrike">
                          <a:solidFill>
                            <a:srgbClr val="000000"/>
                          </a:solidFill>
                          <a:latin typeface="Arimo"/>
                          <a:ea typeface="Arimo"/>
                          <a:cs typeface="Arimo"/>
                          <a:sym typeface="Arimo"/>
                          <a:hlinkClick r:id="rId7" tooltip="https://shop.houstonballet.org/products/white-conrad-t-shirt"/>
                        </a:rPr>
                        <a:t>Wear Moi Conrad style - White</a:t>
                      </a:r>
                      <a:endParaRPr lang="en-US" sz="1100"/>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Tights: </a:t>
                      </a:r>
                      <a:r>
                        <a:rPr lang="en-US" sz="1200" u="sng" strike="noStrike">
                          <a:solidFill>
                            <a:srgbClr val="000000"/>
                          </a:solidFill>
                          <a:latin typeface="Arimo"/>
                          <a:ea typeface="Arimo"/>
                          <a:cs typeface="Arimo"/>
                          <a:sym typeface="Arimo"/>
                          <a:hlinkClick r:id="rId7" tooltip="https://shop.houstonballet.org/products/white-conrad-t-shirt"/>
                        </a:rPr>
                        <a:t>slate/grey </a:t>
                      </a:r>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Shoes: </a:t>
                      </a:r>
                      <a:r>
                        <a:rPr lang="en-US" sz="1200" u="sng" strike="noStrike">
                          <a:solidFill>
                            <a:srgbClr val="000000"/>
                          </a:solidFill>
                          <a:latin typeface="Arimo"/>
                          <a:ea typeface="Arimo"/>
                          <a:cs typeface="Arimo"/>
                          <a:sym typeface="Arimo"/>
                          <a:hlinkClick r:id="rId7" tooltip="https://shop.houstonballet.org/products/white-conrad-t-shirt"/>
                        </a:rPr>
                        <a:t>ballet slippers &amp; tall socks -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sng" strike="noStrike">
                          <a:solidFill>
                            <a:srgbClr val="000000"/>
                          </a:solidFill>
                          <a:latin typeface="Arimo Bold"/>
                          <a:ea typeface="Arimo Bold"/>
                          <a:cs typeface="Arimo Bold"/>
                          <a:sym typeface="Arimo Bold"/>
                          <a:hlinkClick r:id="rId7" tooltip="https://shop.houstonballet.org/products/white-conrad-t-shirt"/>
                        </a:rPr>
                        <a:t>Shirt: </a:t>
                      </a:r>
                      <a:r>
                        <a:rPr lang="en-US" sz="1200" u="sng" strike="noStrike">
                          <a:solidFill>
                            <a:srgbClr val="000000"/>
                          </a:solidFill>
                          <a:latin typeface="Arimo"/>
                          <a:ea typeface="Arimo"/>
                          <a:cs typeface="Arimo"/>
                          <a:sym typeface="Arimo"/>
                          <a:hlinkClick r:id="rId7" tooltip="https://shop.houstonballet.org/products/white-conrad-t-shirt"/>
                        </a:rPr>
                        <a:t>Wear Moi Conrad style - White</a:t>
                      </a:r>
                      <a:endParaRPr lang="en-US" sz="1100"/>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Tights: </a:t>
                      </a:r>
                      <a:r>
                        <a:rPr lang="en-US" sz="1200" u="sng" strike="noStrike">
                          <a:solidFill>
                            <a:srgbClr val="000000"/>
                          </a:solidFill>
                          <a:latin typeface="Arimo"/>
                          <a:ea typeface="Arimo"/>
                          <a:cs typeface="Arimo"/>
                          <a:sym typeface="Arimo"/>
                          <a:hlinkClick r:id="rId7" tooltip="https://shop.houstonballet.org/products/white-conrad-t-shirt"/>
                        </a:rPr>
                        <a:t>slate/grey </a:t>
                      </a:r>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Shoes: </a:t>
                      </a:r>
                      <a:r>
                        <a:rPr lang="en-US" sz="1200" u="sng" strike="noStrike">
                          <a:solidFill>
                            <a:srgbClr val="000000"/>
                          </a:solidFill>
                          <a:latin typeface="Arimo"/>
                          <a:ea typeface="Arimo"/>
                          <a:cs typeface="Arimo"/>
                          <a:sym typeface="Arimo"/>
                          <a:hlinkClick r:id="rId7" tooltip="https://shop.houstonballet.org/products/white-conrad-t-shirt"/>
                        </a:rPr>
                        <a:t>ballet slippers &amp; tall socks -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sng" strike="noStrike">
                          <a:solidFill>
                            <a:srgbClr val="000000"/>
                          </a:solidFill>
                          <a:latin typeface="Arimo Bold"/>
                          <a:ea typeface="Arimo Bold"/>
                          <a:cs typeface="Arimo Bold"/>
                          <a:sym typeface="Arimo Bold"/>
                          <a:hlinkClick r:id="rId7" tooltip="https://shop.houstonballet.org/products/white-conrad-t-shirt"/>
                        </a:rPr>
                        <a:t>Shirt: </a:t>
                      </a:r>
                      <a:r>
                        <a:rPr lang="en-US" sz="1200" u="sng" strike="noStrike">
                          <a:solidFill>
                            <a:srgbClr val="000000"/>
                          </a:solidFill>
                          <a:latin typeface="Arimo"/>
                          <a:ea typeface="Arimo"/>
                          <a:cs typeface="Arimo"/>
                          <a:sym typeface="Arimo"/>
                          <a:hlinkClick r:id="rId7" tooltip="https://shop.houstonballet.org/products/white-conrad-t-shirt"/>
                        </a:rPr>
                        <a:t>Wear Moi Conrad style - White</a:t>
                      </a:r>
                      <a:endParaRPr lang="en-US" sz="1100"/>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Tights: </a:t>
                      </a:r>
                      <a:r>
                        <a:rPr lang="en-US" sz="1200" u="sng" strike="noStrike">
                          <a:solidFill>
                            <a:srgbClr val="000000"/>
                          </a:solidFill>
                          <a:latin typeface="Arimo"/>
                          <a:ea typeface="Arimo"/>
                          <a:cs typeface="Arimo"/>
                          <a:sym typeface="Arimo"/>
                          <a:hlinkClick r:id="rId7" tooltip="https://shop.houstonballet.org/products/white-conrad-t-shirt"/>
                        </a:rPr>
                        <a:t>slate/grey </a:t>
                      </a:r>
                    </a:p>
                    <a:p>
                      <a:pPr marL="0" lvl="0" indent="0" algn="ctr">
                        <a:lnSpc>
                          <a:spcPts val="1200"/>
                        </a:lnSpc>
                      </a:pPr>
                      <a:r>
                        <a:rPr lang="en-US" sz="1200" b="1" u="sng" strike="noStrike">
                          <a:solidFill>
                            <a:srgbClr val="000000"/>
                          </a:solidFill>
                          <a:latin typeface="Arimo Bold"/>
                          <a:ea typeface="Arimo Bold"/>
                          <a:cs typeface="Arimo Bold"/>
                          <a:sym typeface="Arimo Bold"/>
                          <a:hlinkClick r:id="rId7" tooltip="https://shop.houstonballet.org/products/white-conrad-t-shirt"/>
                        </a:rPr>
                        <a:t>Shoes: </a:t>
                      </a:r>
                      <a:r>
                        <a:rPr lang="en-US" sz="1200" u="sng" strike="noStrike">
                          <a:solidFill>
                            <a:srgbClr val="000000"/>
                          </a:solidFill>
                          <a:latin typeface="Arimo"/>
                          <a:ea typeface="Arimo"/>
                          <a:cs typeface="Arimo"/>
                          <a:sym typeface="Arimo"/>
                          <a:hlinkClick r:id="rId7" tooltip="https://shop.houstonballet.org/products/white-conrad-t-shirt"/>
                        </a:rPr>
                        <a:t>ballet slippers &amp; tall socks -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a:txBody>
                    <a:bodyPr/>
                    <a:lstStyle/>
                    <a:p>
                      <a:pPr marL="0" lvl="0" indent="0" algn="ctr">
                        <a:lnSpc>
                          <a:spcPts val="1200"/>
                        </a:lnSpc>
                        <a:defRPr/>
                      </a:pPr>
                      <a:r>
                        <a:rPr lang="en-US" sz="1200" b="1" u="sng" strike="noStrike">
                          <a:solidFill>
                            <a:srgbClr val="000000"/>
                          </a:solidFill>
                          <a:latin typeface="Arimo Bold"/>
                          <a:ea typeface="Arimo Bold"/>
                          <a:cs typeface="Arimo Bold"/>
                          <a:sym typeface="Arimo Bold"/>
                          <a:hlinkClick r:id="rId8" tooltip="https://shop.houstonballet.org/products/black-conrad-t-shirt"/>
                        </a:rPr>
                        <a:t>Shirt: </a:t>
                      </a:r>
                      <a:r>
                        <a:rPr lang="en-US" sz="1200" u="sng" strike="noStrike">
                          <a:solidFill>
                            <a:srgbClr val="000000"/>
                          </a:solidFill>
                          <a:latin typeface="Arimo"/>
                          <a:ea typeface="Arimo"/>
                          <a:cs typeface="Arimo"/>
                          <a:sym typeface="Arimo"/>
                          <a:hlinkClick r:id="rId8" tooltip="https://shop.houstonballet.org/products/black-conrad-t-shirt"/>
                        </a:rPr>
                        <a:t>Wear Moi Conrad style - Black</a:t>
                      </a:r>
                      <a:endParaRPr lang="en-US" sz="1100"/>
                    </a:p>
                    <a:p>
                      <a:pPr marL="0" lvl="0" indent="0" algn="ctr">
                        <a:lnSpc>
                          <a:spcPts val="1200"/>
                        </a:lnSpc>
                      </a:pPr>
                      <a:r>
                        <a:rPr lang="en-US" sz="1200" b="1" u="sng" strike="noStrike">
                          <a:solidFill>
                            <a:srgbClr val="000000"/>
                          </a:solidFill>
                          <a:latin typeface="Arimo Bold"/>
                          <a:ea typeface="Arimo Bold"/>
                          <a:cs typeface="Arimo Bold"/>
                          <a:sym typeface="Arimo Bold"/>
                          <a:hlinkClick r:id="rId8" tooltip="https://shop.houstonballet.org/products/black-conrad-t-shirt"/>
                        </a:rPr>
                        <a:t>Tights:</a:t>
                      </a:r>
                      <a:r>
                        <a:rPr lang="en-US" sz="1200" u="sng" strike="noStrike">
                          <a:solidFill>
                            <a:srgbClr val="000000"/>
                          </a:solidFill>
                          <a:latin typeface="Arimo"/>
                          <a:ea typeface="Arimo"/>
                          <a:cs typeface="Arimo"/>
                          <a:sym typeface="Arimo"/>
                          <a:hlinkClick r:id="rId8" tooltip="https://shop.houstonballet.org/products/black-conrad-t-shirt"/>
                        </a:rPr>
                        <a:t> black </a:t>
                      </a:r>
                    </a:p>
                    <a:p>
                      <a:pPr marL="0" lvl="0" indent="0" algn="ctr">
                        <a:lnSpc>
                          <a:spcPts val="1200"/>
                        </a:lnSpc>
                      </a:pPr>
                      <a:r>
                        <a:rPr lang="en-US" sz="1200" b="1" u="sng" strike="noStrike">
                          <a:solidFill>
                            <a:srgbClr val="000000"/>
                          </a:solidFill>
                          <a:latin typeface="Arimo Bold"/>
                          <a:ea typeface="Arimo Bold"/>
                          <a:cs typeface="Arimo Bold"/>
                          <a:sym typeface="Arimo Bold"/>
                          <a:hlinkClick r:id="rId8" tooltip="https://shop.houstonballet.org/products/black-conrad-t-shirt"/>
                        </a:rPr>
                        <a:t>Shoes:</a:t>
                      </a:r>
                      <a:r>
                        <a:rPr lang="en-US" sz="1200" u="sng" strike="noStrike">
                          <a:solidFill>
                            <a:srgbClr val="000000"/>
                          </a:solidFill>
                          <a:latin typeface="Arimo"/>
                          <a:ea typeface="Arimo"/>
                          <a:cs typeface="Arimo"/>
                          <a:sym typeface="Arimo"/>
                          <a:hlinkClick r:id="rId8" tooltip="https://shop.houstonballet.org/products/black-conrad-t-shirt"/>
                        </a:rPr>
                        <a:t> Ballet slippers &amp; tall socks - black</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4"/>
                  </a:ext>
                </a:extLst>
              </a:tr>
              <a:tr h="318113">
                <a:tc gridSpan="4">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Belt:</a:t>
                      </a:r>
                      <a:r>
                        <a:rPr lang="en-US" sz="1200" u="none" strike="noStrike">
                          <a:solidFill>
                            <a:srgbClr val="000000"/>
                          </a:solidFill>
                          <a:latin typeface="Arimo"/>
                          <a:ea typeface="Arimo"/>
                          <a:cs typeface="Arimo"/>
                          <a:sym typeface="Arimo"/>
                        </a:rPr>
                        <a:t> Discount Dance Supply style 62S - black (suggested)</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Belt:</a:t>
                      </a:r>
                      <a:r>
                        <a:rPr lang="en-US" sz="1200" u="none" strike="noStrike">
                          <a:solidFill>
                            <a:srgbClr val="000000"/>
                          </a:solidFill>
                          <a:latin typeface="Arimo"/>
                          <a:ea typeface="Arimo"/>
                          <a:cs typeface="Arimo"/>
                          <a:sym typeface="Arimo"/>
                        </a:rPr>
                        <a:t> Discount Dance Supply style 62S - black (suggested)</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Belt:</a:t>
                      </a:r>
                      <a:r>
                        <a:rPr lang="en-US" sz="1200" u="none" strike="noStrike">
                          <a:solidFill>
                            <a:srgbClr val="000000"/>
                          </a:solidFill>
                          <a:latin typeface="Arimo"/>
                          <a:ea typeface="Arimo"/>
                          <a:cs typeface="Arimo"/>
                          <a:sym typeface="Arimo"/>
                        </a:rPr>
                        <a:t> Discount Dance Supply style 62S - black (suggested)</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u="none" strike="noStrike">
                          <a:solidFill>
                            <a:srgbClr val="000000"/>
                          </a:solidFill>
                          <a:latin typeface="Arimo Bold"/>
                          <a:ea typeface="Arimo Bold"/>
                          <a:cs typeface="Arimo Bold"/>
                          <a:sym typeface="Arimo Bold"/>
                        </a:rPr>
                        <a:t>Belt:</a:t>
                      </a:r>
                      <a:r>
                        <a:rPr lang="en-US" sz="1200" u="none" strike="noStrike">
                          <a:solidFill>
                            <a:srgbClr val="000000"/>
                          </a:solidFill>
                          <a:latin typeface="Arimo"/>
                          <a:ea typeface="Arimo"/>
                          <a:cs typeface="Arimo"/>
                          <a:sym typeface="Arimo"/>
                        </a:rPr>
                        <a:t> Discount Dance Supply style 62S - black (suggested)</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6" name="Table 6"/>
          <p:cNvGraphicFramePr>
            <a:graphicFrameLocks noGrp="1"/>
          </p:cNvGraphicFramePr>
          <p:nvPr/>
        </p:nvGraphicFramePr>
        <p:xfrm>
          <a:off x="710238" y="6381805"/>
          <a:ext cx="6019798" cy="914400"/>
        </p:xfrm>
        <a:graphic>
          <a:graphicData uri="http://schemas.openxmlformats.org/drawingml/2006/table">
            <a:tbl>
              <a:tblPr/>
              <a:tblGrid>
                <a:gridCol w="1404924">
                  <a:extLst>
                    <a:ext uri="{9D8B030D-6E8A-4147-A177-3AD203B41FA5}">
                      <a16:colId xmlns:a16="http://schemas.microsoft.com/office/drawing/2014/main" val="20000"/>
                    </a:ext>
                  </a:extLst>
                </a:gridCol>
                <a:gridCol w="1474410">
                  <a:extLst>
                    <a:ext uri="{9D8B030D-6E8A-4147-A177-3AD203B41FA5}">
                      <a16:colId xmlns:a16="http://schemas.microsoft.com/office/drawing/2014/main" val="20001"/>
                    </a:ext>
                  </a:extLst>
                </a:gridCol>
                <a:gridCol w="1570232">
                  <a:extLst>
                    <a:ext uri="{9D8B030D-6E8A-4147-A177-3AD203B41FA5}">
                      <a16:colId xmlns:a16="http://schemas.microsoft.com/office/drawing/2014/main" val="20002"/>
                    </a:ext>
                  </a:extLst>
                </a:gridCol>
                <a:gridCol w="1570232">
                  <a:extLst>
                    <a:ext uri="{9D8B030D-6E8A-4147-A177-3AD203B41FA5}">
                      <a16:colId xmlns:a16="http://schemas.microsoft.com/office/drawing/2014/main" val="20003"/>
                    </a:ext>
                  </a:extLst>
                </a:gridCol>
              </a:tblGrid>
              <a:tr h="914400">
                <a:tc gridSpan="4">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7" name="Table 7"/>
          <p:cNvGraphicFramePr>
            <a:graphicFrameLocks noGrp="1"/>
          </p:cNvGraphicFramePr>
          <p:nvPr/>
        </p:nvGraphicFramePr>
        <p:xfrm>
          <a:off x="705662" y="7441929"/>
          <a:ext cx="6019800" cy="662443"/>
        </p:xfrm>
        <a:graphic>
          <a:graphicData uri="http://schemas.openxmlformats.org/drawingml/2006/table">
            <a:tbl>
              <a:tblPr/>
              <a:tblGrid>
                <a:gridCol w="1003300">
                  <a:extLst>
                    <a:ext uri="{9D8B030D-6E8A-4147-A177-3AD203B41FA5}">
                      <a16:colId xmlns:a16="http://schemas.microsoft.com/office/drawing/2014/main" val="20000"/>
                    </a:ext>
                  </a:extLst>
                </a:gridCol>
                <a:gridCol w="1003300">
                  <a:extLst>
                    <a:ext uri="{9D8B030D-6E8A-4147-A177-3AD203B41FA5}">
                      <a16:colId xmlns:a16="http://schemas.microsoft.com/office/drawing/2014/main" val="20001"/>
                    </a:ext>
                  </a:extLst>
                </a:gridCol>
                <a:gridCol w="1003300">
                  <a:extLst>
                    <a:ext uri="{9D8B030D-6E8A-4147-A177-3AD203B41FA5}">
                      <a16:colId xmlns:a16="http://schemas.microsoft.com/office/drawing/2014/main" val="20002"/>
                    </a:ext>
                  </a:extLst>
                </a:gridCol>
                <a:gridCol w="1003300">
                  <a:extLst>
                    <a:ext uri="{9D8B030D-6E8A-4147-A177-3AD203B41FA5}">
                      <a16:colId xmlns:a16="http://schemas.microsoft.com/office/drawing/2014/main" val="20003"/>
                    </a:ext>
                  </a:extLst>
                </a:gridCol>
                <a:gridCol w="1003300">
                  <a:extLst>
                    <a:ext uri="{9D8B030D-6E8A-4147-A177-3AD203B41FA5}">
                      <a16:colId xmlns:a16="http://schemas.microsoft.com/office/drawing/2014/main" val="20004"/>
                    </a:ext>
                  </a:extLst>
                </a:gridCol>
                <a:gridCol w="1003300">
                  <a:extLst>
                    <a:ext uri="{9D8B030D-6E8A-4147-A177-3AD203B41FA5}">
                      <a16:colId xmlns:a16="http://schemas.microsoft.com/office/drawing/2014/main" val="20005"/>
                    </a:ext>
                  </a:extLst>
                </a:gridCol>
              </a:tblGrid>
              <a:tr h="662443">
                <a:tc gridSpan="6">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8" name="Table 8"/>
          <p:cNvGraphicFramePr>
            <a:graphicFrameLocks noGrp="1"/>
          </p:cNvGraphicFramePr>
          <p:nvPr/>
        </p:nvGraphicFramePr>
        <p:xfrm>
          <a:off x="756000" y="8538062"/>
          <a:ext cx="6019800" cy="1117803"/>
        </p:xfrm>
        <a:graphic>
          <a:graphicData uri="http://schemas.openxmlformats.org/drawingml/2006/table">
            <a:tbl>
              <a:tblPr/>
              <a:tblGrid>
                <a:gridCol w="1203960">
                  <a:extLst>
                    <a:ext uri="{9D8B030D-6E8A-4147-A177-3AD203B41FA5}">
                      <a16:colId xmlns:a16="http://schemas.microsoft.com/office/drawing/2014/main" val="20000"/>
                    </a:ext>
                  </a:extLst>
                </a:gridCol>
                <a:gridCol w="1203960">
                  <a:extLst>
                    <a:ext uri="{9D8B030D-6E8A-4147-A177-3AD203B41FA5}">
                      <a16:colId xmlns:a16="http://schemas.microsoft.com/office/drawing/2014/main" val="20001"/>
                    </a:ext>
                  </a:extLst>
                </a:gridCol>
                <a:gridCol w="1203960">
                  <a:extLst>
                    <a:ext uri="{9D8B030D-6E8A-4147-A177-3AD203B41FA5}">
                      <a16:colId xmlns:a16="http://schemas.microsoft.com/office/drawing/2014/main" val="20002"/>
                    </a:ext>
                  </a:extLst>
                </a:gridCol>
                <a:gridCol w="1203960">
                  <a:extLst>
                    <a:ext uri="{9D8B030D-6E8A-4147-A177-3AD203B41FA5}">
                      <a16:colId xmlns:a16="http://schemas.microsoft.com/office/drawing/2014/main" val="20003"/>
                    </a:ext>
                  </a:extLst>
                </a:gridCol>
                <a:gridCol w="1203960">
                  <a:extLst>
                    <a:ext uri="{9D8B030D-6E8A-4147-A177-3AD203B41FA5}">
                      <a16:colId xmlns:a16="http://schemas.microsoft.com/office/drawing/2014/main" val="20004"/>
                    </a:ext>
                  </a:extLst>
                </a:gridCol>
              </a:tblGrid>
              <a:tr h="1117803">
                <a:tc gridSpan="5">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tc hMerge="1">
                  <a:txBody>
                    <a:bodyPr/>
                    <a:lstStyle/>
                    <a:p>
                      <a:pPr marL="0" lvl="0" indent="0" algn="ctr">
                        <a:lnSpc>
                          <a:spcPts val="2239"/>
                        </a:lnSpc>
                        <a:spcBef>
                          <a:spcPct val="0"/>
                        </a:spcBef>
                        <a:defRPr/>
                      </a:pPr>
                      <a:endParaRPr lang="en-US" sz="1100"/>
                    </a:p>
                  </a:txBody>
                  <a:tcPr marL="19050" marR="19050" marT="19050" marB="19050" anchor="ctr">
                    <a:lnL w="0" cap="flat" cmpd="sng" algn="ctr">
                      <a:solidFill>
                        <a:srgbClr val="BB99FF"/>
                      </a:solidFill>
                      <a:prstDash val="solid"/>
                      <a:round/>
                      <a:headEnd type="none" w="med" len="med"/>
                      <a:tailEnd type="none" w="med" len="med"/>
                    </a:lnL>
                    <a:lnR w="0" cap="flat" cmpd="sng" algn="ctr">
                      <a:solidFill>
                        <a:srgbClr val="BB99FF"/>
                      </a:solidFill>
                      <a:prstDash val="solid"/>
                      <a:round/>
                      <a:headEnd type="none" w="med" len="med"/>
                      <a:tailEnd type="none" w="med" len="med"/>
                    </a:lnR>
                    <a:lnT w="0" cap="flat" cmpd="sng" algn="ctr">
                      <a:solidFill>
                        <a:srgbClr val="BB99FF"/>
                      </a:solidFill>
                      <a:prstDash val="solid"/>
                      <a:round/>
                      <a:headEnd type="none" w="med" len="med"/>
                      <a:tailEnd type="none" w="med" len="med"/>
                    </a:lnT>
                    <a:lnB w="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Freeform 9"/>
          <p:cNvSpPr/>
          <p:nvPr/>
        </p:nvSpPr>
        <p:spPr>
          <a:xfrm>
            <a:off x="5882453" y="8104371"/>
            <a:ext cx="843007" cy="1159960"/>
          </a:xfrm>
          <a:custGeom>
            <a:avLst/>
            <a:gdLst/>
            <a:ahLst/>
            <a:cxnLst/>
            <a:rect l="l" t="t" r="r" b="b"/>
            <a:pathLst>
              <a:path w="843007" h="1159960">
                <a:moveTo>
                  <a:pt x="0" y="0"/>
                </a:moveTo>
                <a:lnTo>
                  <a:pt x="843006" y="0"/>
                </a:lnTo>
                <a:lnTo>
                  <a:pt x="843006" y="1159960"/>
                </a:lnTo>
                <a:lnTo>
                  <a:pt x="0" y="1159960"/>
                </a:lnTo>
                <a:lnTo>
                  <a:pt x="0" y="0"/>
                </a:lnTo>
                <a:close/>
              </a:path>
            </a:pathLst>
          </a:custGeom>
          <a:blipFill>
            <a:blip r:embed="rId9"/>
            <a:stretch>
              <a:fillRect l="-551" r="-551"/>
            </a:stretch>
          </a:blipFill>
        </p:spPr>
        <p:txBody>
          <a:bodyPr/>
          <a:lstStyle/>
          <a:p>
            <a:endParaRPr lang="en-US"/>
          </a:p>
        </p:txBody>
      </p:sp>
      <p:sp>
        <p:nvSpPr>
          <p:cNvPr id="10" name="Freeform 10"/>
          <p:cNvSpPr/>
          <p:nvPr/>
        </p:nvSpPr>
        <p:spPr>
          <a:xfrm>
            <a:off x="946962" y="8247246"/>
            <a:ext cx="1112093" cy="894407"/>
          </a:xfrm>
          <a:custGeom>
            <a:avLst/>
            <a:gdLst/>
            <a:ahLst/>
            <a:cxnLst/>
            <a:rect l="l" t="t" r="r" b="b"/>
            <a:pathLst>
              <a:path w="1112093" h="894407">
                <a:moveTo>
                  <a:pt x="0" y="0"/>
                </a:moveTo>
                <a:lnTo>
                  <a:pt x="1112093" y="0"/>
                </a:lnTo>
                <a:lnTo>
                  <a:pt x="1112093" y="894407"/>
                </a:lnTo>
                <a:lnTo>
                  <a:pt x="0" y="894407"/>
                </a:lnTo>
                <a:lnTo>
                  <a:pt x="0" y="0"/>
                </a:lnTo>
                <a:close/>
              </a:path>
            </a:pathLst>
          </a:custGeom>
          <a:blipFill>
            <a:blip r:embed="rId10"/>
            <a:stretch>
              <a:fillRect t="-48531"/>
            </a:stretch>
          </a:blipFill>
        </p:spPr>
        <p:txBody>
          <a:bodyPr/>
          <a:lstStyle/>
          <a:p>
            <a:endParaRPr lang="en-US"/>
          </a:p>
        </p:txBody>
      </p:sp>
      <p:sp>
        <p:nvSpPr>
          <p:cNvPr id="11" name="TextBox 11"/>
          <p:cNvSpPr txBox="1"/>
          <p:nvPr/>
        </p:nvSpPr>
        <p:spPr>
          <a:xfrm>
            <a:off x="769715" y="1505260"/>
            <a:ext cx="6034285" cy="283085"/>
          </a:xfrm>
          <a:prstGeom prst="rect">
            <a:avLst/>
          </a:prstGeom>
        </p:spPr>
        <p:txBody>
          <a:bodyPr lIns="0" tIns="0" rIns="0" bIns="0" rtlCol="0" anchor="t">
            <a:spAutoFit/>
          </a:bodyPr>
          <a:lstStyle/>
          <a:p>
            <a:pPr marL="0" lvl="0" indent="0" algn="ctr">
              <a:lnSpc>
                <a:spcPts val="2246"/>
              </a:lnSpc>
            </a:pPr>
            <a:r>
              <a:rPr lang="en-US" sz="1604" b="1" dirty="0">
                <a:solidFill>
                  <a:srgbClr val="9664A4"/>
                </a:solidFill>
                <a:latin typeface="Arimo Bold"/>
                <a:ea typeface="Arimo Bold"/>
                <a:cs typeface="Arimo Bold"/>
                <a:sym typeface="Arimo Bold"/>
              </a:rPr>
              <a:t>Ballet Uniform</a:t>
            </a:r>
          </a:p>
        </p:txBody>
      </p:sp>
      <p:sp>
        <p:nvSpPr>
          <p:cNvPr id="12" name="TextBox 12"/>
          <p:cNvSpPr txBox="1"/>
          <p:nvPr/>
        </p:nvSpPr>
        <p:spPr>
          <a:xfrm>
            <a:off x="769715" y="5078459"/>
            <a:ext cx="6038848" cy="4470294"/>
          </a:xfrm>
          <a:prstGeom prst="rect">
            <a:avLst/>
          </a:prstGeom>
        </p:spPr>
        <p:txBody>
          <a:bodyPr lIns="0" tIns="0" rIns="0" bIns="0" rtlCol="0" anchor="t">
            <a:spAutoFit/>
          </a:bodyPr>
          <a:lstStyle/>
          <a:p>
            <a:pPr algn="ctr">
              <a:lnSpc>
                <a:spcPts val="2239"/>
              </a:lnSpc>
            </a:pPr>
            <a:r>
              <a:rPr lang="en-US" sz="1599" b="1" dirty="0">
                <a:solidFill>
                  <a:srgbClr val="9664A4"/>
                </a:solidFill>
                <a:latin typeface="Arimo Bold"/>
                <a:ea typeface="Arimo Bold"/>
                <a:cs typeface="Arimo Bold"/>
                <a:sym typeface="Arimo Bold"/>
              </a:rPr>
              <a:t>Pas de Deux Uniform</a:t>
            </a:r>
          </a:p>
          <a:p>
            <a:pPr marL="0" lvl="0" indent="0" algn="ctr">
              <a:lnSpc>
                <a:spcPts val="1680"/>
              </a:lnSpc>
            </a:pPr>
            <a:r>
              <a:rPr lang="en-US" sz="1200" dirty="0">
                <a:solidFill>
                  <a:srgbClr val="000000"/>
                </a:solidFill>
                <a:latin typeface="Arimo"/>
                <a:ea typeface="Arimo"/>
                <a:cs typeface="Arimo"/>
                <a:sym typeface="Arimo"/>
              </a:rPr>
              <a:t>Ballet uniforms must be worn in Pas de Deux classes.</a:t>
            </a:r>
          </a:p>
          <a:p>
            <a:pPr marL="0" lvl="0" indent="0" algn="ctr">
              <a:lnSpc>
                <a:spcPts val="1680"/>
              </a:lnSpc>
            </a:pPr>
            <a:r>
              <a:rPr lang="en-US" sz="1200" dirty="0">
                <a:solidFill>
                  <a:srgbClr val="000000"/>
                </a:solidFill>
                <a:latin typeface="Arimo"/>
                <a:ea typeface="Arimo"/>
                <a:cs typeface="Arimo"/>
                <a:sym typeface="Arimo"/>
              </a:rPr>
              <a:t>Students may wear black bike shorts over their uniform.</a:t>
            </a:r>
          </a:p>
          <a:p>
            <a:pPr marL="0" lvl="0" indent="0" algn="ctr">
              <a:lnSpc>
                <a:spcPts val="1680"/>
              </a:lnSpc>
            </a:pPr>
            <a:endParaRPr lang="en-US" sz="1200" dirty="0">
              <a:solidFill>
                <a:srgbClr val="000000"/>
              </a:solidFill>
              <a:latin typeface="Arimo"/>
              <a:ea typeface="Arimo"/>
              <a:cs typeface="Arimo"/>
              <a:sym typeface="Arimo"/>
            </a:endParaRPr>
          </a:p>
          <a:p>
            <a:pPr marL="0" lvl="0" indent="0" algn="ctr">
              <a:lnSpc>
                <a:spcPts val="2239"/>
              </a:lnSpc>
            </a:pPr>
            <a:r>
              <a:rPr lang="en-US" sz="1599" b="1" dirty="0">
                <a:solidFill>
                  <a:srgbClr val="9664A4"/>
                </a:solidFill>
                <a:latin typeface="Arimo Bold"/>
                <a:ea typeface="Arimo Bold"/>
                <a:cs typeface="Arimo Bold"/>
                <a:sym typeface="Arimo Bold"/>
              </a:rPr>
              <a:t>Modern/Contemporary Uniform</a:t>
            </a:r>
          </a:p>
          <a:p>
            <a:pPr marL="0" lvl="0" indent="0" algn="ctr">
              <a:lnSpc>
                <a:spcPts val="1680"/>
              </a:lnSpc>
            </a:pPr>
            <a:r>
              <a:rPr lang="en-US" sz="1200" b="1" dirty="0">
                <a:solidFill>
                  <a:srgbClr val="000000"/>
                </a:solidFill>
                <a:latin typeface="Arimo Bold"/>
                <a:ea typeface="Arimo Bold"/>
                <a:cs typeface="Arimo Bold"/>
                <a:sym typeface="Arimo Bold"/>
              </a:rPr>
              <a:t>Leotard/Shirt:</a:t>
            </a:r>
            <a:r>
              <a:rPr lang="en-US" sz="1200" dirty="0">
                <a:solidFill>
                  <a:srgbClr val="000000"/>
                </a:solidFill>
                <a:latin typeface="Arimo"/>
                <a:ea typeface="Arimo"/>
                <a:cs typeface="Arimo"/>
                <a:sym typeface="Arimo"/>
              </a:rPr>
              <a:t> Ballet uniform </a:t>
            </a:r>
          </a:p>
          <a:p>
            <a:pPr marL="0" lvl="0" indent="0" algn="ctr">
              <a:lnSpc>
                <a:spcPts val="1680"/>
              </a:lnSpc>
            </a:pPr>
            <a:r>
              <a:rPr lang="en-US" sz="1200" b="1" dirty="0">
                <a:solidFill>
                  <a:srgbClr val="000000"/>
                </a:solidFill>
                <a:latin typeface="Arimo Bold"/>
                <a:ea typeface="Arimo Bold"/>
                <a:cs typeface="Arimo Bold"/>
                <a:sym typeface="Arimo Bold"/>
              </a:rPr>
              <a:t>Tights:</a:t>
            </a:r>
            <a:r>
              <a:rPr lang="en-US" sz="1200" dirty="0">
                <a:solidFill>
                  <a:srgbClr val="000000"/>
                </a:solidFill>
                <a:latin typeface="Arimo"/>
                <a:ea typeface="Arimo"/>
                <a:cs typeface="Arimo"/>
                <a:sym typeface="Arimo"/>
              </a:rPr>
              <a:t> Ballet uniform or black</a:t>
            </a:r>
          </a:p>
          <a:p>
            <a:pPr marL="0" lvl="0" indent="0" algn="ctr">
              <a:lnSpc>
                <a:spcPts val="1680"/>
              </a:lnSpc>
            </a:pPr>
            <a:r>
              <a:rPr lang="en-US" sz="1200" b="1" dirty="0">
                <a:solidFill>
                  <a:srgbClr val="000000"/>
                </a:solidFill>
                <a:latin typeface="Arimo Bold"/>
                <a:ea typeface="Arimo Bold"/>
                <a:cs typeface="Arimo Bold"/>
                <a:sym typeface="Arimo Bold"/>
              </a:rPr>
              <a:t>Shoes:</a:t>
            </a:r>
            <a:r>
              <a:rPr lang="en-US" sz="1200" dirty="0">
                <a:solidFill>
                  <a:srgbClr val="000000"/>
                </a:solidFill>
                <a:latin typeface="Arimo"/>
                <a:ea typeface="Arimo"/>
                <a:cs typeface="Arimo"/>
                <a:sym typeface="Arimo"/>
              </a:rPr>
              <a:t> Barefoot</a:t>
            </a:r>
          </a:p>
          <a:p>
            <a:pPr marL="0" lvl="0" indent="0" algn="ctr">
              <a:lnSpc>
                <a:spcPts val="1680"/>
              </a:lnSpc>
            </a:pPr>
            <a:endParaRPr lang="en-US" sz="1200" dirty="0">
              <a:solidFill>
                <a:srgbClr val="000000"/>
              </a:solidFill>
              <a:latin typeface="Arimo"/>
              <a:ea typeface="Arimo"/>
              <a:cs typeface="Arimo"/>
              <a:sym typeface="Arimo"/>
            </a:endParaRPr>
          </a:p>
          <a:p>
            <a:pPr marL="0" lvl="0" indent="0" algn="ctr">
              <a:lnSpc>
                <a:spcPts val="2239"/>
              </a:lnSpc>
            </a:pPr>
            <a:r>
              <a:rPr lang="en-US" sz="1599" b="1" dirty="0">
                <a:solidFill>
                  <a:srgbClr val="9664A4"/>
                </a:solidFill>
                <a:latin typeface="Arimo Bold"/>
                <a:ea typeface="Arimo Bold"/>
                <a:cs typeface="Arimo Bold"/>
                <a:sym typeface="Arimo Bold"/>
              </a:rPr>
              <a:t>Jazz Uniform</a:t>
            </a:r>
          </a:p>
          <a:p>
            <a:pPr marL="0" lvl="0" indent="0" algn="ctr">
              <a:lnSpc>
                <a:spcPts val="1680"/>
              </a:lnSpc>
            </a:pPr>
            <a:r>
              <a:rPr lang="en-US" sz="1200" b="1" dirty="0">
                <a:solidFill>
                  <a:srgbClr val="000000"/>
                </a:solidFill>
                <a:latin typeface="Arimo Bold"/>
                <a:ea typeface="Arimo Bold"/>
                <a:cs typeface="Arimo Bold"/>
                <a:sym typeface="Arimo Bold"/>
              </a:rPr>
              <a:t>Leotard/Shirt: </a:t>
            </a:r>
            <a:r>
              <a:rPr lang="en-US" sz="1200" dirty="0">
                <a:solidFill>
                  <a:srgbClr val="000000"/>
                </a:solidFill>
                <a:latin typeface="Arimo"/>
                <a:ea typeface="Arimo"/>
                <a:cs typeface="Arimo"/>
                <a:sym typeface="Arimo"/>
              </a:rPr>
              <a:t>Ballet uniform </a:t>
            </a:r>
          </a:p>
          <a:p>
            <a:pPr marL="0" lvl="0" indent="0" algn="ctr">
              <a:lnSpc>
                <a:spcPts val="1680"/>
              </a:lnSpc>
            </a:pPr>
            <a:r>
              <a:rPr lang="en-US" sz="1200" b="1" dirty="0">
                <a:solidFill>
                  <a:srgbClr val="000000"/>
                </a:solidFill>
                <a:latin typeface="Arimo Bold"/>
                <a:ea typeface="Arimo Bold"/>
                <a:cs typeface="Arimo Bold"/>
                <a:sym typeface="Arimo Bold"/>
              </a:rPr>
              <a:t>Pants: </a:t>
            </a:r>
            <a:r>
              <a:rPr lang="en-US" sz="1200" dirty="0">
                <a:solidFill>
                  <a:srgbClr val="000000"/>
                </a:solidFill>
                <a:latin typeface="Arimo"/>
                <a:ea typeface="Arimo"/>
                <a:cs typeface="Arimo"/>
                <a:sym typeface="Arimo"/>
              </a:rPr>
              <a:t>Black jazz pants or shorts </a:t>
            </a:r>
          </a:p>
          <a:p>
            <a:pPr marL="0" lvl="0" indent="0" algn="ctr">
              <a:lnSpc>
                <a:spcPts val="1680"/>
              </a:lnSpc>
            </a:pPr>
            <a:r>
              <a:rPr lang="en-US" sz="1200" b="1" dirty="0">
                <a:solidFill>
                  <a:srgbClr val="000000"/>
                </a:solidFill>
                <a:latin typeface="Arimo Bold"/>
                <a:ea typeface="Arimo Bold"/>
                <a:cs typeface="Arimo Bold"/>
                <a:sym typeface="Arimo Bold"/>
              </a:rPr>
              <a:t>Shoes: </a:t>
            </a:r>
            <a:r>
              <a:rPr lang="en-US" sz="1200" dirty="0">
                <a:solidFill>
                  <a:srgbClr val="000000"/>
                </a:solidFill>
                <a:latin typeface="Arimo"/>
                <a:ea typeface="Arimo"/>
                <a:cs typeface="Arimo"/>
                <a:sym typeface="Arimo"/>
              </a:rPr>
              <a:t>Black jazz shoes</a:t>
            </a:r>
          </a:p>
          <a:p>
            <a:pPr marL="0" lvl="0" indent="0" algn="ctr">
              <a:lnSpc>
                <a:spcPts val="1680"/>
              </a:lnSpc>
            </a:pPr>
            <a:endParaRPr lang="en-US" sz="1200" dirty="0">
              <a:solidFill>
                <a:srgbClr val="000000"/>
              </a:solidFill>
              <a:latin typeface="Arimo"/>
              <a:ea typeface="Arimo"/>
              <a:cs typeface="Arimo"/>
              <a:sym typeface="Arimo"/>
            </a:endParaRPr>
          </a:p>
          <a:p>
            <a:pPr marL="0" lvl="0" indent="0" algn="ctr">
              <a:lnSpc>
                <a:spcPts val="2239"/>
              </a:lnSpc>
            </a:pPr>
            <a:r>
              <a:rPr lang="en-US" sz="1599" b="1" dirty="0">
                <a:solidFill>
                  <a:srgbClr val="9664A4"/>
                </a:solidFill>
                <a:latin typeface="Arimo Bold"/>
                <a:ea typeface="Arimo Bold"/>
                <a:cs typeface="Arimo Bold"/>
                <a:sym typeface="Arimo Bold"/>
              </a:rPr>
              <a:t>Character Uniform</a:t>
            </a:r>
          </a:p>
          <a:p>
            <a:pPr marL="0" lvl="0" indent="0" algn="ctr">
              <a:lnSpc>
                <a:spcPts val="1680"/>
              </a:lnSpc>
            </a:pPr>
            <a:r>
              <a:rPr lang="en-US" sz="1200" b="1" dirty="0">
                <a:solidFill>
                  <a:srgbClr val="000000"/>
                </a:solidFill>
                <a:latin typeface="Arimo Bold"/>
                <a:ea typeface="Arimo Bold"/>
                <a:cs typeface="Arimo Bold"/>
                <a:sym typeface="Arimo Bold"/>
              </a:rPr>
              <a:t>Leotard/Shirt/Tights: </a:t>
            </a:r>
            <a:r>
              <a:rPr lang="en-US" sz="1200" dirty="0">
                <a:solidFill>
                  <a:srgbClr val="000000"/>
                </a:solidFill>
                <a:latin typeface="Arimo"/>
                <a:ea typeface="Arimo"/>
                <a:cs typeface="Arimo"/>
                <a:sym typeface="Arimo"/>
              </a:rPr>
              <a:t>Ballet uniform </a:t>
            </a:r>
          </a:p>
          <a:p>
            <a:pPr marL="0" lvl="0" indent="0" algn="ctr">
              <a:lnSpc>
                <a:spcPts val="1680"/>
              </a:lnSpc>
            </a:pPr>
            <a:r>
              <a:rPr lang="en-US" sz="1200" b="1" dirty="0">
                <a:solidFill>
                  <a:srgbClr val="000000"/>
                </a:solidFill>
                <a:latin typeface="Arimo Bold"/>
                <a:ea typeface="Arimo Bold"/>
                <a:cs typeface="Arimo Bold"/>
                <a:sym typeface="Arimo Bold"/>
              </a:rPr>
              <a:t>Pants: </a:t>
            </a:r>
            <a:r>
              <a:rPr lang="en-US" sz="1200" dirty="0">
                <a:solidFill>
                  <a:srgbClr val="000000"/>
                </a:solidFill>
                <a:latin typeface="Arimo"/>
                <a:ea typeface="Arimo"/>
                <a:cs typeface="Arimo"/>
                <a:sym typeface="Arimo"/>
              </a:rPr>
              <a:t>Character Skirt</a:t>
            </a:r>
          </a:p>
          <a:p>
            <a:pPr marL="0" lvl="0" indent="0" algn="ctr">
              <a:lnSpc>
                <a:spcPts val="1680"/>
              </a:lnSpc>
            </a:pPr>
            <a:r>
              <a:rPr lang="en-US" sz="1200" b="1" dirty="0">
                <a:solidFill>
                  <a:srgbClr val="000000"/>
                </a:solidFill>
                <a:latin typeface="Arimo Bold"/>
                <a:ea typeface="Arimo Bold"/>
                <a:cs typeface="Arimo Bold"/>
                <a:sym typeface="Arimo Bold"/>
              </a:rPr>
              <a:t>Shoes: </a:t>
            </a:r>
            <a:r>
              <a:rPr lang="en-US" sz="1200" dirty="0">
                <a:solidFill>
                  <a:srgbClr val="000000"/>
                </a:solidFill>
                <a:latin typeface="Arimo"/>
                <a:ea typeface="Arimo"/>
                <a:cs typeface="Arimo"/>
                <a:sym typeface="Arimo"/>
              </a:rPr>
              <a:t>Black Character Shoes</a:t>
            </a:r>
          </a:p>
          <a:p>
            <a:pPr marL="0" lvl="0" indent="0" algn="ctr">
              <a:lnSpc>
                <a:spcPts val="1680"/>
              </a:lnSpc>
            </a:pPr>
            <a:r>
              <a:rPr lang="en-US" sz="1200" dirty="0">
                <a:solidFill>
                  <a:srgbClr val="000000"/>
                </a:solidFill>
                <a:latin typeface="Arimo"/>
                <a:ea typeface="Arimo"/>
                <a:cs typeface="Arimo"/>
                <a:sym typeface="Arimo"/>
              </a:rPr>
              <a:t>Shoes can be purchased through </a:t>
            </a:r>
            <a:r>
              <a:rPr lang="en-US" sz="1200" u="sng" dirty="0">
                <a:solidFill>
                  <a:srgbClr val="000000"/>
                </a:solidFill>
                <a:latin typeface="Arimo"/>
                <a:ea typeface="Arimo"/>
                <a:cs typeface="Arimo"/>
                <a:sym typeface="Arimo"/>
                <a:hlinkClick r:id="rId11" tooltip="https://www.dancewearsolutions.com/shoes/tap-and-character"/>
              </a:rPr>
              <a:t>Dancewear Solutions</a:t>
            </a:r>
          </a:p>
          <a:p>
            <a:pPr marL="0" lvl="0" indent="0" algn="ctr">
              <a:lnSpc>
                <a:spcPts val="1680"/>
              </a:lnSpc>
            </a:pPr>
            <a:r>
              <a:rPr lang="en-US" sz="1200" dirty="0">
                <a:solidFill>
                  <a:srgbClr val="000000"/>
                </a:solidFill>
                <a:latin typeface="Arimo"/>
                <a:ea typeface="Arimo"/>
                <a:cs typeface="Arimo"/>
                <a:sym typeface="Arimo"/>
              </a:rPr>
              <a:t>in Styles: Capezio 550 or B110</a:t>
            </a:r>
          </a:p>
        </p:txBody>
      </p:sp>
      <p:sp>
        <p:nvSpPr>
          <p:cNvPr id="13" name="TextBox 13"/>
          <p:cNvSpPr txBox="1"/>
          <p:nvPr/>
        </p:nvSpPr>
        <p:spPr>
          <a:xfrm>
            <a:off x="769715" y="324835"/>
            <a:ext cx="6048000" cy="419128"/>
          </a:xfrm>
          <a:prstGeom prst="rect">
            <a:avLst/>
          </a:prstGeom>
        </p:spPr>
        <p:txBody>
          <a:bodyPr lIns="0" tIns="0" rIns="0" bIns="0" rtlCol="0" anchor="t">
            <a:spAutoFit/>
          </a:bodyPr>
          <a:lstStyle/>
          <a:p>
            <a:pPr marL="0" lvl="0" indent="0" algn="ctr">
              <a:lnSpc>
                <a:spcPts val="3000"/>
              </a:lnSpc>
            </a:pPr>
            <a:r>
              <a:rPr lang="en-US" sz="3000" b="1">
                <a:solidFill>
                  <a:srgbClr val="41395F"/>
                </a:solidFill>
                <a:latin typeface="Arimo Bold"/>
                <a:ea typeface="Arimo Bold"/>
                <a:cs typeface="Arimo Bold"/>
                <a:sym typeface="Arimo Bold"/>
              </a:rPr>
              <a:t>CLASS ATTIRE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3973144" y="5249041"/>
            <a:ext cx="2597653" cy="2363792"/>
          </a:xfrm>
          <a:custGeom>
            <a:avLst/>
            <a:gdLst/>
            <a:ahLst/>
            <a:cxnLst/>
            <a:rect l="l" t="t" r="r" b="b"/>
            <a:pathLst>
              <a:path w="2597653" h="2363792">
                <a:moveTo>
                  <a:pt x="0" y="0"/>
                </a:moveTo>
                <a:lnTo>
                  <a:pt x="2597653" y="0"/>
                </a:lnTo>
                <a:lnTo>
                  <a:pt x="2597653" y="2363793"/>
                </a:lnTo>
                <a:lnTo>
                  <a:pt x="0" y="2363793"/>
                </a:lnTo>
                <a:lnTo>
                  <a:pt x="0" y="0"/>
                </a:lnTo>
                <a:close/>
              </a:path>
            </a:pathLst>
          </a:custGeom>
          <a:blipFill>
            <a:blip r:embed="rId2"/>
            <a:stretch>
              <a:fillRect l="-391" r="-391"/>
            </a:stretch>
          </a:blipFill>
        </p:spPr>
        <p:txBody>
          <a:bodyPr/>
          <a:lstStyle/>
          <a:p>
            <a:endParaRPr lang="en-US"/>
          </a:p>
        </p:txBody>
      </p:sp>
      <p:sp>
        <p:nvSpPr>
          <p:cNvPr id="3" name="Freeform 3"/>
          <p:cNvSpPr/>
          <p:nvPr/>
        </p:nvSpPr>
        <p:spPr>
          <a:xfrm>
            <a:off x="949144" y="5249041"/>
            <a:ext cx="2830856" cy="1849155"/>
          </a:xfrm>
          <a:custGeom>
            <a:avLst/>
            <a:gdLst/>
            <a:ahLst/>
            <a:cxnLst/>
            <a:rect l="l" t="t" r="r" b="b"/>
            <a:pathLst>
              <a:path w="2830856" h="1849155">
                <a:moveTo>
                  <a:pt x="0" y="0"/>
                </a:moveTo>
                <a:lnTo>
                  <a:pt x="2830856" y="0"/>
                </a:lnTo>
                <a:lnTo>
                  <a:pt x="2830856" y="1849155"/>
                </a:lnTo>
                <a:lnTo>
                  <a:pt x="0" y="1849155"/>
                </a:lnTo>
                <a:lnTo>
                  <a:pt x="0" y="0"/>
                </a:lnTo>
                <a:close/>
              </a:path>
            </a:pathLst>
          </a:custGeom>
          <a:blipFill>
            <a:blip r:embed="rId3"/>
            <a:stretch>
              <a:fillRect l="-391" r="-616"/>
            </a:stretch>
          </a:blipFill>
        </p:spPr>
        <p:txBody>
          <a:bodyPr/>
          <a:lstStyle/>
          <a:p>
            <a:endParaRPr lang="en-US"/>
          </a:p>
        </p:txBody>
      </p:sp>
      <p:sp>
        <p:nvSpPr>
          <p:cNvPr id="4" name="TextBox 4"/>
          <p:cNvSpPr txBox="1"/>
          <p:nvPr/>
        </p:nvSpPr>
        <p:spPr>
          <a:xfrm>
            <a:off x="814201" y="4881776"/>
            <a:ext cx="6048000" cy="283144"/>
          </a:xfrm>
          <a:prstGeom prst="rect">
            <a:avLst/>
          </a:prstGeom>
        </p:spPr>
        <p:txBody>
          <a:bodyPr lIns="0" tIns="0" rIns="0" bIns="0" rtlCol="0" anchor="t">
            <a:spAutoFit/>
          </a:bodyPr>
          <a:lstStyle/>
          <a:p>
            <a:pPr marL="0" lvl="0" indent="0" algn="ctr">
              <a:lnSpc>
                <a:spcPts val="2239"/>
              </a:lnSpc>
            </a:pPr>
            <a:r>
              <a:rPr lang="en-US" sz="1599" b="1">
                <a:solidFill>
                  <a:srgbClr val="9664A4"/>
                </a:solidFill>
                <a:latin typeface="Arimo Bold"/>
                <a:ea typeface="Arimo Bold"/>
                <a:cs typeface="Arimo Bold"/>
                <a:sym typeface="Arimo Bold"/>
              </a:rPr>
              <a:t>Skin Tone-Inclusive Shoes &amp; Tights Matching Guide</a:t>
            </a:r>
          </a:p>
        </p:txBody>
      </p:sp>
      <p:graphicFrame>
        <p:nvGraphicFramePr>
          <p:cNvPr id="5" name="Table 5"/>
          <p:cNvGraphicFramePr>
            <a:graphicFrameLocks noGrp="1"/>
          </p:cNvGraphicFramePr>
          <p:nvPr/>
        </p:nvGraphicFramePr>
        <p:xfrm>
          <a:off x="814201" y="991585"/>
          <a:ext cx="6047999" cy="3609975"/>
        </p:xfrm>
        <a:graphic>
          <a:graphicData uri="http://schemas.openxmlformats.org/drawingml/2006/table">
            <a:tbl>
              <a:tblPr/>
              <a:tblGrid>
                <a:gridCol w="1063053">
                  <a:extLst>
                    <a:ext uri="{9D8B030D-6E8A-4147-A177-3AD203B41FA5}">
                      <a16:colId xmlns:a16="http://schemas.microsoft.com/office/drawing/2014/main" val="20000"/>
                    </a:ext>
                  </a:extLst>
                </a:gridCol>
                <a:gridCol w="1136082">
                  <a:extLst>
                    <a:ext uri="{9D8B030D-6E8A-4147-A177-3AD203B41FA5}">
                      <a16:colId xmlns:a16="http://schemas.microsoft.com/office/drawing/2014/main" val="20001"/>
                    </a:ext>
                  </a:extLst>
                </a:gridCol>
                <a:gridCol w="1136082">
                  <a:extLst>
                    <a:ext uri="{9D8B030D-6E8A-4147-A177-3AD203B41FA5}">
                      <a16:colId xmlns:a16="http://schemas.microsoft.com/office/drawing/2014/main" val="20002"/>
                    </a:ext>
                  </a:extLst>
                </a:gridCol>
                <a:gridCol w="1136082">
                  <a:extLst>
                    <a:ext uri="{9D8B030D-6E8A-4147-A177-3AD203B41FA5}">
                      <a16:colId xmlns:a16="http://schemas.microsoft.com/office/drawing/2014/main" val="20003"/>
                    </a:ext>
                  </a:extLst>
                </a:gridCol>
                <a:gridCol w="1576700">
                  <a:extLst>
                    <a:ext uri="{9D8B030D-6E8A-4147-A177-3AD203B41FA5}">
                      <a16:colId xmlns:a16="http://schemas.microsoft.com/office/drawing/2014/main" val="20004"/>
                    </a:ext>
                  </a:extLst>
                </a:gridCol>
              </a:tblGrid>
              <a:tr h="1991710">
                <a:tc gridSpan="5">
                  <a:txBody>
                    <a:bodyPr/>
                    <a:lstStyle/>
                    <a:p>
                      <a:pPr marL="0" lvl="0" indent="0" algn="ctr">
                        <a:lnSpc>
                          <a:spcPts val="1668"/>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mascara) &amp; high-performance hair (bobby pins, hairnet, gel, clips, hairspray, bobby pins, etc.) </a:t>
                      </a:r>
                      <a:endParaRPr lang="en-US" sz="1100"/>
                    </a:p>
                    <a:p>
                      <a:pPr marL="0" lvl="0" indent="0" algn="ctr">
                        <a:lnSpc>
                          <a:spcPts val="1668"/>
                        </a:lnSpc>
                      </a:pPr>
                      <a:r>
                        <a:rPr lang="en-US" sz="1200" b="1" u="none" strike="noStrike">
                          <a:solidFill>
                            <a:srgbClr val="000000"/>
                          </a:solidFill>
                          <a:latin typeface="Arimo Bold"/>
                          <a:ea typeface="Arimo Bold"/>
                          <a:cs typeface="Arimo Bold"/>
                          <a:sym typeface="Arimo Bold"/>
                        </a:rPr>
                        <a:t>Tights:</a:t>
                      </a:r>
                      <a:r>
                        <a:rPr lang="en-US" sz="1200" u="none" strike="noStrike">
                          <a:solidFill>
                            <a:srgbClr val="000000"/>
                          </a:solidFill>
                          <a:latin typeface="Arimo"/>
                          <a:ea typeface="Arimo"/>
                          <a:cs typeface="Arimo"/>
                          <a:sym typeface="Arimo"/>
                        </a:rPr>
                        <a:t> Body Wrappers style A45 TPK convertible with seam - pink OR matching skin tone </a:t>
                      </a:r>
                    </a:p>
                    <a:p>
                      <a:pPr marL="0" lvl="0" indent="0" algn="ctr">
                        <a:lnSpc>
                          <a:spcPts val="1668"/>
                        </a:lnSpc>
                      </a:pPr>
                      <a:r>
                        <a:rPr lang="en-US" sz="1200" b="1" u="none" strike="noStrike">
                          <a:solidFill>
                            <a:srgbClr val="000000"/>
                          </a:solidFill>
                          <a:latin typeface="Arimo Bold"/>
                          <a:ea typeface="Arimo Bold"/>
                          <a:cs typeface="Arimo Bold"/>
                          <a:sym typeface="Arimo Bold"/>
                        </a:rPr>
                        <a:t>Camisole: </a:t>
                      </a:r>
                      <a:r>
                        <a:rPr lang="en-US" sz="1200" u="none" strike="noStrike">
                          <a:solidFill>
                            <a:srgbClr val="000000"/>
                          </a:solidFill>
                          <a:latin typeface="Arimo"/>
                          <a:ea typeface="Arimo"/>
                          <a:cs typeface="Arimo"/>
                          <a:sym typeface="Arimo"/>
                        </a:rPr>
                        <a:t>flesh-colored</a:t>
                      </a:r>
                    </a:p>
                    <a:p>
                      <a:pPr marL="0" lvl="0" indent="0" algn="ctr">
                        <a:lnSpc>
                          <a:spcPts val="1668"/>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If pointe shoes are pink, 1 bottle of Kiwi Sport Whitener Shoe Polish - White &amp; 1 bottle of CoverGirl Clean Make-Up - #105 Ivory</a:t>
                      </a:r>
                    </a:p>
                    <a:p>
                      <a:pPr marL="0" lvl="0" indent="0" algn="ctr">
                        <a:lnSpc>
                          <a:spcPts val="1668"/>
                        </a:lnSpc>
                      </a:pPr>
                      <a:r>
                        <a:rPr lang="en-US" sz="1200" u="none" strike="noStrike">
                          <a:solidFill>
                            <a:srgbClr val="000000"/>
                          </a:solidFill>
                          <a:latin typeface="Arimo"/>
                          <a:ea typeface="Arimo"/>
                          <a:cs typeface="Arimo"/>
                          <a:sym typeface="Arimo"/>
                        </a:rPr>
                        <a:t>If skin tone-inclusive pointe shoes, refer to the skin tone-inclusive recommendations below.</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668"/>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mascara) &amp; high-performance hair (bobby pins, hairnet, gel, clips, hairspray, bobby pins, etc.) </a:t>
                      </a:r>
                      <a:endParaRPr lang="en-US" sz="1100"/>
                    </a:p>
                    <a:p>
                      <a:pPr marL="0" lvl="0" indent="0" algn="ctr">
                        <a:lnSpc>
                          <a:spcPts val="1668"/>
                        </a:lnSpc>
                      </a:pPr>
                      <a:r>
                        <a:rPr lang="en-US" sz="1200" b="1" u="none" strike="noStrike">
                          <a:solidFill>
                            <a:srgbClr val="000000"/>
                          </a:solidFill>
                          <a:latin typeface="Arimo Bold"/>
                          <a:ea typeface="Arimo Bold"/>
                          <a:cs typeface="Arimo Bold"/>
                          <a:sym typeface="Arimo Bold"/>
                        </a:rPr>
                        <a:t>Tights:</a:t>
                      </a:r>
                      <a:r>
                        <a:rPr lang="en-US" sz="1200" u="none" strike="noStrike">
                          <a:solidFill>
                            <a:srgbClr val="000000"/>
                          </a:solidFill>
                          <a:latin typeface="Arimo"/>
                          <a:ea typeface="Arimo"/>
                          <a:cs typeface="Arimo"/>
                          <a:sym typeface="Arimo"/>
                        </a:rPr>
                        <a:t> Body Wrappers style A45 TPK convertible with seam - pink OR matching skin tone </a:t>
                      </a:r>
                    </a:p>
                    <a:p>
                      <a:pPr marL="0" lvl="0" indent="0" algn="ctr">
                        <a:lnSpc>
                          <a:spcPts val="1668"/>
                        </a:lnSpc>
                      </a:pPr>
                      <a:r>
                        <a:rPr lang="en-US" sz="1200" b="1" u="none" strike="noStrike">
                          <a:solidFill>
                            <a:srgbClr val="000000"/>
                          </a:solidFill>
                          <a:latin typeface="Arimo Bold"/>
                          <a:ea typeface="Arimo Bold"/>
                          <a:cs typeface="Arimo Bold"/>
                          <a:sym typeface="Arimo Bold"/>
                        </a:rPr>
                        <a:t>Camisole: </a:t>
                      </a:r>
                      <a:r>
                        <a:rPr lang="en-US" sz="1200" u="none" strike="noStrike">
                          <a:solidFill>
                            <a:srgbClr val="000000"/>
                          </a:solidFill>
                          <a:latin typeface="Arimo"/>
                          <a:ea typeface="Arimo"/>
                          <a:cs typeface="Arimo"/>
                          <a:sym typeface="Arimo"/>
                        </a:rPr>
                        <a:t>flesh-colored</a:t>
                      </a:r>
                    </a:p>
                    <a:p>
                      <a:pPr marL="0" lvl="0" indent="0" algn="ctr">
                        <a:lnSpc>
                          <a:spcPts val="1668"/>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If pointe shoes are pink, 1 bottle of Kiwi Sport Whitener Shoe Polish - White &amp; 1 bottle of CoverGirl Clean Make-Up - #105 Ivory</a:t>
                      </a:r>
                    </a:p>
                    <a:p>
                      <a:pPr marL="0" lvl="0" indent="0" algn="ctr">
                        <a:lnSpc>
                          <a:spcPts val="1668"/>
                        </a:lnSpc>
                      </a:pPr>
                      <a:r>
                        <a:rPr lang="en-US" sz="1200" u="none" strike="noStrike">
                          <a:solidFill>
                            <a:srgbClr val="000000"/>
                          </a:solidFill>
                          <a:latin typeface="Arimo"/>
                          <a:ea typeface="Arimo"/>
                          <a:cs typeface="Arimo"/>
                          <a:sym typeface="Arimo"/>
                        </a:rPr>
                        <a:t>If skin tone-inclusive pointe shoes, refer to the skin tone-inclusive recommendations below.</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668"/>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mascara) &amp; high-performance hair (bobby pins, hairnet, gel, clips, hairspray, bobby pins, etc.) </a:t>
                      </a:r>
                      <a:endParaRPr lang="en-US" sz="1100"/>
                    </a:p>
                    <a:p>
                      <a:pPr marL="0" lvl="0" indent="0" algn="ctr">
                        <a:lnSpc>
                          <a:spcPts val="1668"/>
                        </a:lnSpc>
                      </a:pPr>
                      <a:r>
                        <a:rPr lang="en-US" sz="1200" b="1" u="none" strike="noStrike">
                          <a:solidFill>
                            <a:srgbClr val="000000"/>
                          </a:solidFill>
                          <a:latin typeface="Arimo Bold"/>
                          <a:ea typeface="Arimo Bold"/>
                          <a:cs typeface="Arimo Bold"/>
                          <a:sym typeface="Arimo Bold"/>
                        </a:rPr>
                        <a:t>Tights:</a:t>
                      </a:r>
                      <a:r>
                        <a:rPr lang="en-US" sz="1200" u="none" strike="noStrike">
                          <a:solidFill>
                            <a:srgbClr val="000000"/>
                          </a:solidFill>
                          <a:latin typeface="Arimo"/>
                          <a:ea typeface="Arimo"/>
                          <a:cs typeface="Arimo"/>
                          <a:sym typeface="Arimo"/>
                        </a:rPr>
                        <a:t> Body Wrappers style A45 TPK convertible with seam - pink OR matching skin tone </a:t>
                      </a:r>
                    </a:p>
                    <a:p>
                      <a:pPr marL="0" lvl="0" indent="0" algn="ctr">
                        <a:lnSpc>
                          <a:spcPts val="1668"/>
                        </a:lnSpc>
                      </a:pPr>
                      <a:r>
                        <a:rPr lang="en-US" sz="1200" b="1" u="none" strike="noStrike">
                          <a:solidFill>
                            <a:srgbClr val="000000"/>
                          </a:solidFill>
                          <a:latin typeface="Arimo Bold"/>
                          <a:ea typeface="Arimo Bold"/>
                          <a:cs typeface="Arimo Bold"/>
                          <a:sym typeface="Arimo Bold"/>
                        </a:rPr>
                        <a:t>Camisole: </a:t>
                      </a:r>
                      <a:r>
                        <a:rPr lang="en-US" sz="1200" u="none" strike="noStrike">
                          <a:solidFill>
                            <a:srgbClr val="000000"/>
                          </a:solidFill>
                          <a:latin typeface="Arimo"/>
                          <a:ea typeface="Arimo"/>
                          <a:cs typeface="Arimo"/>
                          <a:sym typeface="Arimo"/>
                        </a:rPr>
                        <a:t>flesh-colored</a:t>
                      </a:r>
                    </a:p>
                    <a:p>
                      <a:pPr marL="0" lvl="0" indent="0" algn="ctr">
                        <a:lnSpc>
                          <a:spcPts val="1668"/>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If pointe shoes are pink, 1 bottle of Kiwi Sport Whitener Shoe Polish - White &amp; 1 bottle of CoverGirl Clean Make-Up - #105 Ivory</a:t>
                      </a:r>
                    </a:p>
                    <a:p>
                      <a:pPr marL="0" lvl="0" indent="0" algn="ctr">
                        <a:lnSpc>
                          <a:spcPts val="1668"/>
                        </a:lnSpc>
                      </a:pPr>
                      <a:r>
                        <a:rPr lang="en-US" sz="1200" u="none" strike="noStrike">
                          <a:solidFill>
                            <a:srgbClr val="000000"/>
                          </a:solidFill>
                          <a:latin typeface="Arimo"/>
                          <a:ea typeface="Arimo"/>
                          <a:cs typeface="Arimo"/>
                          <a:sym typeface="Arimo"/>
                        </a:rPr>
                        <a:t>If skin tone-inclusive pointe shoes, refer to the skin tone-inclusive recommendations below.</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668"/>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mascara) &amp; high-performance hair (bobby pins, hairnet, gel, clips, hairspray, bobby pins, etc.) </a:t>
                      </a:r>
                      <a:endParaRPr lang="en-US" sz="1100"/>
                    </a:p>
                    <a:p>
                      <a:pPr marL="0" lvl="0" indent="0" algn="ctr">
                        <a:lnSpc>
                          <a:spcPts val="1668"/>
                        </a:lnSpc>
                      </a:pPr>
                      <a:r>
                        <a:rPr lang="en-US" sz="1200" b="1" u="none" strike="noStrike">
                          <a:solidFill>
                            <a:srgbClr val="000000"/>
                          </a:solidFill>
                          <a:latin typeface="Arimo Bold"/>
                          <a:ea typeface="Arimo Bold"/>
                          <a:cs typeface="Arimo Bold"/>
                          <a:sym typeface="Arimo Bold"/>
                        </a:rPr>
                        <a:t>Tights:</a:t>
                      </a:r>
                      <a:r>
                        <a:rPr lang="en-US" sz="1200" u="none" strike="noStrike">
                          <a:solidFill>
                            <a:srgbClr val="000000"/>
                          </a:solidFill>
                          <a:latin typeface="Arimo"/>
                          <a:ea typeface="Arimo"/>
                          <a:cs typeface="Arimo"/>
                          <a:sym typeface="Arimo"/>
                        </a:rPr>
                        <a:t> Body Wrappers style A45 TPK convertible with seam - pink OR matching skin tone </a:t>
                      </a:r>
                    </a:p>
                    <a:p>
                      <a:pPr marL="0" lvl="0" indent="0" algn="ctr">
                        <a:lnSpc>
                          <a:spcPts val="1668"/>
                        </a:lnSpc>
                      </a:pPr>
                      <a:r>
                        <a:rPr lang="en-US" sz="1200" b="1" u="none" strike="noStrike">
                          <a:solidFill>
                            <a:srgbClr val="000000"/>
                          </a:solidFill>
                          <a:latin typeface="Arimo Bold"/>
                          <a:ea typeface="Arimo Bold"/>
                          <a:cs typeface="Arimo Bold"/>
                          <a:sym typeface="Arimo Bold"/>
                        </a:rPr>
                        <a:t>Camisole: </a:t>
                      </a:r>
                      <a:r>
                        <a:rPr lang="en-US" sz="1200" u="none" strike="noStrike">
                          <a:solidFill>
                            <a:srgbClr val="000000"/>
                          </a:solidFill>
                          <a:latin typeface="Arimo"/>
                          <a:ea typeface="Arimo"/>
                          <a:cs typeface="Arimo"/>
                          <a:sym typeface="Arimo"/>
                        </a:rPr>
                        <a:t>flesh-colored</a:t>
                      </a:r>
                    </a:p>
                    <a:p>
                      <a:pPr marL="0" lvl="0" indent="0" algn="ctr">
                        <a:lnSpc>
                          <a:spcPts val="1668"/>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If pointe shoes are pink, 1 bottle of Kiwi Sport Whitener Shoe Polish - White &amp; 1 bottle of CoverGirl Clean Make-Up - #105 Ivory</a:t>
                      </a:r>
                    </a:p>
                    <a:p>
                      <a:pPr marL="0" lvl="0" indent="0" algn="ctr">
                        <a:lnSpc>
                          <a:spcPts val="1668"/>
                        </a:lnSpc>
                      </a:pPr>
                      <a:r>
                        <a:rPr lang="en-US" sz="1200" u="none" strike="noStrike">
                          <a:solidFill>
                            <a:srgbClr val="000000"/>
                          </a:solidFill>
                          <a:latin typeface="Arimo"/>
                          <a:ea typeface="Arimo"/>
                          <a:cs typeface="Arimo"/>
                          <a:sym typeface="Arimo"/>
                        </a:rPr>
                        <a:t>If skin tone-inclusive pointe shoes, refer to the skin tone-inclusive recommendations below.</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668"/>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mascara) &amp; high-performance hair (bobby pins, hairnet, gel, clips, hairspray, bobby pins, etc.) </a:t>
                      </a:r>
                      <a:endParaRPr lang="en-US" sz="1100"/>
                    </a:p>
                    <a:p>
                      <a:pPr marL="0" lvl="0" indent="0" algn="ctr">
                        <a:lnSpc>
                          <a:spcPts val="1668"/>
                        </a:lnSpc>
                      </a:pPr>
                      <a:r>
                        <a:rPr lang="en-US" sz="1200" b="1" u="none" strike="noStrike">
                          <a:solidFill>
                            <a:srgbClr val="000000"/>
                          </a:solidFill>
                          <a:latin typeface="Arimo Bold"/>
                          <a:ea typeface="Arimo Bold"/>
                          <a:cs typeface="Arimo Bold"/>
                          <a:sym typeface="Arimo Bold"/>
                        </a:rPr>
                        <a:t>Tights:</a:t>
                      </a:r>
                      <a:r>
                        <a:rPr lang="en-US" sz="1200" u="none" strike="noStrike">
                          <a:solidFill>
                            <a:srgbClr val="000000"/>
                          </a:solidFill>
                          <a:latin typeface="Arimo"/>
                          <a:ea typeface="Arimo"/>
                          <a:cs typeface="Arimo"/>
                          <a:sym typeface="Arimo"/>
                        </a:rPr>
                        <a:t> Body Wrappers style A45 TPK convertible with seam - pink OR matching skin tone </a:t>
                      </a:r>
                    </a:p>
                    <a:p>
                      <a:pPr marL="0" lvl="0" indent="0" algn="ctr">
                        <a:lnSpc>
                          <a:spcPts val="1668"/>
                        </a:lnSpc>
                      </a:pPr>
                      <a:r>
                        <a:rPr lang="en-US" sz="1200" b="1" u="none" strike="noStrike">
                          <a:solidFill>
                            <a:srgbClr val="000000"/>
                          </a:solidFill>
                          <a:latin typeface="Arimo Bold"/>
                          <a:ea typeface="Arimo Bold"/>
                          <a:cs typeface="Arimo Bold"/>
                          <a:sym typeface="Arimo Bold"/>
                        </a:rPr>
                        <a:t>Camisole: </a:t>
                      </a:r>
                      <a:r>
                        <a:rPr lang="en-US" sz="1200" u="none" strike="noStrike">
                          <a:solidFill>
                            <a:srgbClr val="000000"/>
                          </a:solidFill>
                          <a:latin typeface="Arimo"/>
                          <a:ea typeface="Arimo"/>
                          <a:cs typeface="Arimo"/>
                          <a:sym typeface="Arimo"/>
                        </a:rPr>
                        <a:t>flesh-colored</a:t>
                      </a:r>
                    </a:p>
                    <a:p>
                      <a:pPr marL="0" lvl="0" indent="0" algn="ctr">
                        <a:lnSpc>
                          <a:spcPts val="1668"/>
                        </a:lnSpc>
                      </a:pPr>
                      <a:r>
                        <a:rPr lang="en-US" sz="1200" b="1" u="none" strike="noStrike">
                          <a:solidFill>
                            <a:srgbClr val="000000"/>
                          </a:solidFill>
                          <a:latin typeface="Arimo Bold"/>
                          <a:ea typeface="Arimo Bold"/>
                          <a:cs typeface="Arimo Bold"/>
                          <a:sym typeface="Arimo Bold"/>
                        </a:rPr>
                        <a:t>Shoes:</a:t>
                      </a:r>
                      <a:r>
                        <a:rPr lang="en-US" sz="1200" u="none" strike="noStrike">
                          <a:solidFill>
                            <a:srgbClr val="000000"/>
                          </a:solidFill>
                          <a:latin typeface="Arimo"/>
                          <a:ea typeface="Arimo"/>
                          <a:cs typeface="Arimo"/>
                          <a:sym typeface="Arimo"/>
                        </a:rPr>
                        <a:t> If pointe shoes are pink, 1 bottle of Kiwi Sport Whitener Shoe Polish - White &amp; 1 bottle of CoverGirl Clean Make-Up - #105 Ivory</a:t>
                      </a:r>
                    </a:p>
                    <a:p>
                      <a:pPr marL="0" lvl="0" indent="0" algn="ctr">
                        <a:lnSpc>
                          <a:spcPts val="1668"/>
                        </a:lnSpc>
                      </a:pPr>
                      <a:r>
                        <a:rPr lang="en-US" sz="1200" u="none" strike="noStrike">
                          <a:solidFill>
                            <a:srgbClr val="000000"/>
                          </a:solidFill>
                          <a:latin typeface="Arimo"/>
                          <a:ea typeface="Arimo"/>
                          <a:cs typeface="Arimo"/>
                          <a:sym typeface="Arimo"/>
                        </a:rPr>
                        <a:t>If skin tone-inclusive pointe shoes, refer to the skin tone-inclusive recommendations below.</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0"/>
                  </a:ext>
                </a:extLst>
              </a:tr>
              <a:tr h="306417">
                <a:tc gridSpan="5">
                  <a:txBody>
                    <a:bodyPr/>
                    <a:lstStyle/>
                    <a:p>
                      <a:pPr marL="0" lvl="0" indent="0" algn="ctr">
                        <a:lnSpc>
                          <a:spcPts val="1200"/>
                        </a:lnSpc>
                        <a:defRPr/>
                      </a:pPr>
                      <a:r>
                        <a:rPr lang="en-US" sz="1200" b="1">
                          <a:solidFill>
                            <a:srgbClr val="000000"/>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000000"/>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000000"/>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000000"/>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200"/>
                        </a:lnSpc>
                        <a:defRPr/>
                      </a:pPr>
                      <a:r>
                        <a:rPr lang="en-US" sz="1200" b="1">
                          <a:solidFill>
                            <a:srgbClr val="000000"/>
                          </a:solidFill>
                          <a:latin typeface="Arimo Bold"/>
                          <a:ea typeface="Arimo Bold"/>
                          <a:cs typeface="Arimo Bold"/>
                          <a:sym typeface="Arimo Bold"/>
                        </a:rPr>
                        <a:t>OR</a:t>
                      </a:r>
                      <a:endParaRPr lang="en-US" sz="1100"/>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1"/>
                  </a:ext>
                </a:extLst>
              </a:tr>
              <a:tr h="1311848">
                <a:tc gridSpan="5">
                  <a:txBody>
                    <a:bodyPr/>
                    <a:lstStyle/>
                    <a:p>
                      <a:pPr marL="0" lvl="0" indent="0" algn="ctr">
                        <a:lnSpc>
                          <a:spcPts val="1584"/>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and performance hair (Hairspray, Gel) </a:t>
                      </a:r>
                      <a:endParaRPr lang="en-US" sz="1100"/>
                    </a:p>
                    <a:p>
                      <a:pPr marL="0" lvl="0" indent="0" algn="ctr">
                        <a:lnSpc>
                          <a:spcPts val="1584"/>
                        </a:lnSpc>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M. Stevens Convertible - Black </a:t>
                      </a:r>
                    </a:p>
                    <a:p>
                      <a:pPr marL="0" lvl="0" indent="0" algn="ctr">
                        <a:lnSpc>
                          <a:spcPts val="1584"/>
                        </a:lnSpc>
                      </a:pPr>
                      <a:r>
                        <a:rPr lang="en-US" sz="1200" b="1" u="none" strike="noStrike">
                          <a:solidFill>
                            <a:srgbClr val="000000"/>
                          </a:solidFill>
                          <a:latin typeface="Arimo Bold"/>
                          <a:ea typeface="Arimo Bold"/>
                          <a:cs typeface="Arimo Bold"/>
                          <a:sym typeface="Arimo Bold"/>
                        </a:rPr>
                        <a:t>Levels 7 &amp; 8 males</a:t>
                      </a:r>
                      <a:r>
                        <a:rPr lang="en-US" sz="1200" u="none" strike="noStrike">
                          <a:solidFill>
                            <a:srgbClr val="000000"/>
                          </a:solidFill>
                          <a:latin typeface="Arimo"/>
                          <a:ea typeface="Arimo"/>
                          <a:cs typeface="Arimo"/>
                          <a:sym typeface="Arimo"/>
                        </a:rPr>
                        <a:t> need to sew on skin toned elastic suspenders to their black tights</a:t>
                      </a:r>
                    </a:p>
                    <a:p>
                      <a:pPr marL="0" lvl="0" indent="0" algn="ctr">
                        <a:lnSpc>
                          <a:spcPts val="1584"/>
                        </a:lnSpc>
                      </a:pPr>
                      <a:r>
                        <a:rPr lang="en-US" sz="1200" b="1" u="none" strike="noStrike">
                          <a:solidFill>
                            <a:srgbClr val="000000"/>
                          </a:solidFill>
                          <a:latin typeface="Arimo Bold"/>
                          <a:ea typeface="Arimo Bold"/>
                          <a:cs typeface="Arimo Bold"/>
                          <a:sym typeface="Arimo Bold"/>
                        </a:rPr>
                        <a:t>Belt: </a:t>
                      </a:r>
                      <a:r>
                        <a:rPr lang="en-US" sz="1200" u="none" strike="noStrike">
                          <a:solidFill>
                            <a:srgbClr val="000000"/>
                          </a:solidFill>
                          <a:latin typeface="Arimo"/>
                          <a:ea typeface="Arimo"/>
                          <a:cs typeface="Arimo"/>
                          <a:sym typeface="Arimo"/>
                        </a:rPr>
                        <a:t>Dance Jox - Beige </a:t>
                      </a:r>
                    </a:p>
                    <a:p>
                      <a:pPr marL="0" lvl="0" indent="0" algn="ctr">
                        <a:lnSpc>
                          <a:spcPts val="1584"/>
                        </a:lnSpc>
                      </a:pPr>
                      <a:r>
                        <a:rPr lang="en-US" sz="1200" b="1" u="none" strike="noStrike">
                          <a:solidFill>
                            <a:srgbClr val="000000"/>
                          </a:solidFill>
                          <a:latin typeface="Arimo Bold"/>
                          <a:ea typeface="Arimo Bold"/>
                          <a:cs typeface="Arimo Bold"/>
                          <a:sym typeface="Arimo Bold"/>
                        </a:rPr>
                        <a:t>Shoes: </a:t>
                      </a:r>
                      <a:r>
                        <a:rPr lang="en-US" sz="1200" u="none" strike="noStrike">
                          <a:solidFill>
                            <a:srgbClr val="000000"/>
                          </a:solidFill>
                          <a:latin typeface="Arimo"/>
                          <a:ea typeface="Arimo"/>
                          <a:cs typeface="Arimo"/>
                          <a:sym typeface="Arimo"/>
                        </a:rPr>
                        <a:t>ballet slippers</a:t>
                      </a:r>
                      <a:r>
                        <a:rPr lang="en-US" sz="1200" b="1" u="none" strike="noStrike">
                          <a:solidFill>
                            <a:srgbClr val="000000"/>
                          </a:solidFill>
                          <a:latin typeface="Arimo Bold"/>
                          <a:ea typeface="Arimo Bold"/>
                          <a:cs typeface="Arimo Bold"/>
                          <a:sym typeface="Arimo Bold"/>
                        </a:rPr>
                        <a:t> </a:t>
                      </a:r>
                      <a:r>
                        <a:rPr lang="en-US" sz="1200" u="none" strike="noStrike">
                          <a:solidFill>
                            <a:srgbClr val="000000"/>
                          </a:solidFill>
                          <a:latin typeface="Arimo"/>
                          <a:ea typeface="Arimo"/>
                          <a:cs typeface="Arimo"/>
                          <a:sym typeface="Arimo"/>
                        </a:rPr>
                        <a:t>- Black &amp;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584"/>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and performance hair (Hairspray, Gel) </a:t>
                      </a:r>
                      <a:endParaRPr lang="en-US" sz="1100"/>
                    </a:p>
                    <a:p>
                      <a:pPr marL="0" lvl="0" indent="0" algn="ctr">
                        <a:lnSpc>
                          <a:spcPts val="1584"/>
                        </a:lnSpc>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M. Stevens Convertible - Black </a:t>
                      </a:r>
                    </a:p>
                    <a:p>
                      <a:pPr marL="0" lvl="0" indent="0" algn="ctr">
                        <a:lnSpc>
                          <a:spcPts val="1584"/>
                        </a:lnSpc>
                      </a:pPr>
                      <a:r>
                        <a:rPr lang="en-US" sz="1200" b="1" u="none" strike="noStrike">
                          <a:solidFill>
                            <a:srgbClr val="000000"/>
                          </a:solidFill>
                          <a:latin typeface="Arimo Bold"/>
                          <a:ea typeface="Arimo Bold"/>
                          <a:cs typeface="Arimo Bold"/>
                          <a:sym typeface="Arimo Bold"/>
                        </a:rPr>
                        <a:t>Levels 7 &amp; 8 males</a:t>
                      </a:r>
                      <a:r>
                        <a:rPr lang="en-US" sz="1200" u="none" strike="noStrike">
                          <a:solidFill>
                            <a:srgbClr val="000000"/>
                          </a:solidFill>
                          <a:latin typeface="Arimo"/>
                          <a:ea typeface="Arimo"/>
                          <a:cs typeface="Arimo"/>
                          <a:sym typeface="Arimo"/>
                        </a:rPr>
                        <a:t> need to sew on skin toned elastic suspenders to their black tights</a:t>
                      </a:r>
                    </a:p>
                    <a:p>
                      <a:pPr marL="0" lvl="0" indent="0" algn="ctr">
                        <a:lnSpc>
                          <a:spcPts val="1584"/>
                        </a:lnSpc>
                      </a:pPr>
                      <a:r>
                        <a:rPr lang="en-US" sz="1200" b="1" u="none" strike="noStrike">
                          <a:solidFill>
                            <a:srgbClr val="000000"/>
                          </a:solidFill>
                          <a:latin typeface="Arimo Bold"/>
                          <a:ea typeface="Arimo Bold"/>
                          <a:cs typeface="Arimo Bold"/>
                          <a:sym typeface="Arimo Bold"/>
                        </a:rPr>
                        <a:t>Belt: </a:t>
                      </a:r>
                      <a:r>
                        <a:rPr lang="en-US" sz="1200" u="none" strike="noStrike">
                          <a:solidFill>
                            <a:srgbClr val="000000"/>
                          </a:solidFill>
                          <a:latin typeface="Arimo"/>
                          <a:ea typeface="Arimo"/>
                          <a:cs typeface="Arimo"/>
                          <a:sym typeface="Arimo"/>
                        </a:rPr>
                        <a:t>Dance Jox - Beige </a:t>
                      </a:r>
                    </a:p>
                    <a:p>
                      <a:pPr marL="0" lvl="0" indent="0" algn="ctr">
                        <a:lnSpc>
                          <a:spcPts val="1584"/>
                        </a:lnSpc>
                      </a:pPr>
                      <a:r>
                        <a:rPr lang="en-US" sz="1200" b="1" u="none" strike="noStrike">
                          <a:solidFill>
                            <a:srgbClr val="000000"/>
                          </a:solidFill>
                          <a:latin typeface="Arimo Bold"/>
                          <a:ea typeface="Arimo Bold"/>
                          <a:cs typeface="Arimo Bold"/>
                          <a:sym typeface="Arimo Bold"/>
                        </a:rPr>
                        <a:t>Shoes: </a:t>
                      </a:r>
                      <a:r>
                        <a:rPr lang="en-US" sz="1200" u="none" strike="noStrike">
                          <a:solidFill>
                            <a:srgbClr val="000000"/>
                          </a:solidFill>
                          <a:latin typeface="Arimo"/>
                          <a:ea typeface="Arimo"/>
                          <a:cs typeface="Arimo"/>
                          <a:sym typeface="Arimo"/>
                        </a:rPr>
                        <a:t>ballet slippers</a:t>
                      </a:r>
                      <a:r>
                        <a:rPr lang="en-US" sz="1200" b="1" u="none" strike="noStrike">
                          <a:solidFill>
                            <a:srgbClr val="000000"/>
                          </a:solidFill>
                          <a:latin typeface="Arimo Bold"/>
                          <a:ea typeface="Arimo Bold"/>
                          <a:cs typeface="Arimo Bold"/>
                          <a:sym typeface="Arimo Bold"/>
                        </a:rPr>
                        <a:t> </a:t>
                      </a:r>
                      <a:r>
                        <a:rPr lang="en-US" sz="1200" u="none" strike="noStrike">
                          <a:solidFill>
                            <a:srgbClr val="000000"/>
                          </a:solidFill>
                          <a:latin typeface="Arimo"/>
                          <a:ea typeface="Arimo"/>
                          <a:cs typeface="Arimo"/>
                          <a:sym typeface="Arimo"/>
                        </a:rPr>
                        <a:t>- Black &amp;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584"/>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and performance hair (Hairspray, Gel) </a:t>
                      </a:r>
                      <a:endParaRPr lang="en-US" sz="1100"/>
                    </a:p>
                    <a:p>
                      <a:pPr marL="0" lvl="0" indent="0" algn="ctr">
                        <a:lnSpc>
                          <a:spcPts val="1584"/>
                        </a:lnSpc>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M. Stevens Convertible - Black </a:t>
                      </a:r>
                    </a:p>
                    <a:p>
                      <a:pPr marL="0" lvl="0" indent="0" algn="ctr">
                        <a:lnSpc>
                          <a:spcPts val="1584"/>
                        </a:lnSpc>
                      </a:pPr>
                      <a:r>
                        <a:rPr lang="en-US" sz="1200" b="1" u="none" strike="noStrike">
                          <a:solidFill>
                            <a:srgbClr val="000000"/>
                          </a:solidFill>
                          <a:latin typeface="Arimo Bold"/>
                          <a:ea typeface="Arimo Bold"/>
                          <a:cs typeface="Arimo Bold"/>
                          <a:sym typeface="Arimo Bold"/>
                        </a:rPr>
                        <a:t>Levels 7 &amp; 8 males</a:t>
                      </a:r>
                      <a:r>
                        <a:rPr lang="en-US" sz="1200" u="none" strike="noStrike">
                          <a:solidFill>
                            <a:srgbClr val="000000"/>
                          </a:solidFill>
                          <a:latin typeface="Arimo"/>
                          <a:ea typeface="Arimo"/>
                          <a:cs typeface="Arimo"/>
                          <a:sym typeface="Arimo"/>
                        </a:rPr>
                        <a:t> need to sew on skin toned elastic suspenders to their black tights</a:t>
                      </a:r>
                    </a:p>
                    <a:p>
                      <a:pPr marL="0" lvl="0" indent="0" algn="ctr">
                        <a:lnSpc>
                          <a:spcPts val="1584"/>
                        </a:lnSpc>
                      </a:pPr>
                      <a:r>
                        <a:rPr lang="en-US" sz="1200" b="1" u="none" strike="noStrike">
                          <a:solidFill>
                            <a:srgbClr val="000000"/>
                          </a:solidFill>
                          <a:latin typeface="Arimo Bold"/>
                          <a:ea typeface="Arimo Bold"/>
                          <a:cs typeface="Arimo Bold"/>
                          <a:sym typeface="Arimo Bold"/>
                        </a:rPr>
                        <a:t>Belt: </a:t>
                      </a:r>
                      <a:r>
                        <a:rPr lang="en-US" sz="1200" u="none" strike="noStrike">
                          <a:solidFill>
                            <a:srgbClr val="000000"/>
                          </a:solidFill>
                          <a:latin typeface="Arimo"/>
                          <a:ea typeface="Arimo"/>
                          <a:cs typeface="Arimo"/>
                          <a:sym typeface="Arimo"/>
                        </a:rPr>
                        <a:t>Dance Jox - Beige </a:t>
                      </a:r>
                    </a:p>
                    <a:p>
                      <a:pPr marL="0" lvl="0" indent="0" algn="ctr">
                        <a:lnSpc>
                          <a:spcPts val="1584"/>
                        </a:lnSpc>
                      </a:pPr>
                      <a:r>
                        <a:rPr lang="en-US" sz="1200" b="1" u="none" strike="noStrike">
                          <a:solidFill>
                            <a:srgbClr val="000000"/>
                          </a:solidFill>
                          <a:latin typeface="Arimo Bold"/>
                          <a:ea typeface="Arimo Bold"/>
                          <a:cs typeface="Arimo Bold"/>
                          <a:sym typeface="Arimo Bold"/>
                        </a:rPr>
                        <a:t>Shoes: </a:t>
                      </a:r>
                      <a:r>
                        <a:rPr lang="en-US" sz="1200" u="none" strike="noStrike">
                          <a:solidFill>
                            <a:srgbClr val="000000"/>
                          </a:solidFill>
                          <a:latin typeface="Arimo"/>
                          <a:ea typeface="Arimo"/>
                          <a:cs typeface="Arimo"/>
                          <a:sym typeface="Arimo"/>
                        </a:rPr>
                        <a:t>ballet slippers</a:t>
                      </a:r>
                      <a:r>
                        <a:rPr lang="en-US" sz="1200" b="1" u="none" strike="noStrike">
                          <a:solidFill>
                            <a:srgbClr val="000000"/>
                          </a:solidFill>
                          <a:latin typeface="Arimo Bold"/>
                          <a:ea typeface="Arimo Bold"/>
                          <a:cs typeface="Arimo Bold"/>
                          <a:sym typeface="Arimo Bold"/>
                        </a:rPr>
                        <a:t> </a:t>
                      </a:r>
                      <a:r>
                        <a:rPr lang="en-US" sz="1200" u="none" strike="noStrike">
                          <a:solidFill>
                            <a:srgbClr val="000000"/>
                          </a:solidFill>
                          <a:latin typeface="Arimo"/>
                          <a:ea typeface="Arimo"/>
                          <a:cs typeface="Arimo"/>
                          <a:sym typeface="Arimo"/>
                        </a:rPr>
                        <a:t>- Black &amp;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584"/>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and performance hair (Hairspray, Gel) </a:t>
                      </a:r>
                      <a:endParaRPr lang="en-US" sz="1100"/>
                    </a:p>
                    <a:p>
                      <a:pPr marL="0" lvl="0" indent="0" algn="ctr">
                        <a:lnSpc>
                          <a:spcPts val="1584"/>
                        </a:lnSpc>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M. Stevens Convertible - Black </a:t>
                      </a:r>
                    </a:p>
                    <a:p>
                      <a:pPr marL="0" lvl="0" indent="0" algn="ctr">
                        <a:lnSpc>
                          <a:spcPts val="1584"/>
                        </a:lnSpc>
                      </a:pPr>
                      <a:r>
                        <a:rPr lang="en-US" sz="1200" b="1" u="none" strike="noStrike">
                          <a:solidFill>
                            <a:srgbClr val="000000"/>
                          </a:solidFill>
                          <a:latin typeface="Arimo Bold"/>
                          <a:ea typeface="Arimo Bold"/>
                          <a:cs typeface="Arimo Bold"/>
                          <a:sym typeface="Arimo Bold"/>
                        </a:rPr>
                        <a:t>Levels 7 &amp; 8 males</a:t>
                      </a:r>
                      <a:r>
                        <a:rPr lang="en-US" sz="1200" u="none" strike="noStrike">
                          <a:solidFill>
                            <a:srgbClr val="000000"/>
                          </a:solidFill>
                          <a:latin typeface="Arimo"/>
                          <a:ea typeface="Arimo"/>
                          <a:cs typeface="Arimo"/>
                          <a:sym typeface="Arimo"/>
                        </a:rPr>
                        <a:t> need to sew on skin toned elastic suspenders to their black tights</a:t>
                      </a:r>
                    </a:p>
                    <a:p>
                      <a:pPr marL="0" lvl="0" indent="0" algn="ctr">
                        <a:lnSpc>
                          <a:spcPts val="1584"/>
                        </a:lnSpc>
                      </a:pPr>
                      <a:r>
                        <a:rPr lang="en-US" sz="1200" b="1" u="none" strike="noStrike">
                          <a:solidFill>
                            <a:srgbClr val="000000"/>
                          </a:solidFill>
                          <a:latin typeface="Arimo Bold"/>
                          <a:ea typeface="Arimo Bold"/>
                          <a:cs typeface="Arimo Bold"/>
                          <a:sym typeface="Arimo Bold"/>
                        </a:rPr>
                        <a:t>Belt: </a:t>
                      </a:r>
                      <a:r>
                        <a:rPr lang="en-US" sz="1200" u="none" strike="noStrike">
                          <a:solidFill>
                            <a:srgbClr val="000000"/>
                          </a:solidFill>
                          <a:latin typeface="Arimo"/>
                          <a:ea typeface="Arimo"/>
                          <a:cs typeface="Arimo"/>
                          <a:sym typeface="Arimo"/>
                        </a:rPr>
                        <a:t>Dance Jox - Beige </a:t>
                      </a:r>
                    </a:p>
                    <a:p>
                      <a:pPr marL="0" lvl="0" indent="0" algn="ctr">
                        <a:lnSpc>
                          <a:spcPts val="1584"/>
                        </a:lnSpc>
                      </a:pPr>
                      <a:r>
                        <a:rPr lang="en-US" sz="1200" b="1" u="none" strike="noStrike">
                          <a:solidFill>
                            <a:srgbClr val="000000"/>
                          </a:solidFill>
                          <a:latin typeface="Arimo Bold"/>
                          <a:ea typeface="Arimo Bold"/>
                          <a:cs typeface="Arimo Bold"/>
                          <a:sym typeface="Arimo Bold"/>
                        </a:rPr>
                        <a:t>Shoes: </a:t>
                      </a:r>
                      <a:r>
                        <a:rPr lang="en-US" sz="1200" u="none" strike="noStrike">
                          <a:solidFill>
                            <a:srgbClr val="000000"/>
                          </a:solidFill>
                          <a:latin typeface="Arimo"/>
                          <a:ea typeface="Arimo"/>
                          <a:cs typeface="Arimo"/>
                          <a:sym typeface="Arimo"/>
                        </a:rPr>
                        <a:t>ballet slippers</a:t>
                      </a:r>
                      <a:r>
                        <a:rPr lang="en-US" sz="1200" b="1" u="none" strike="noStrike">
                          <a:solidFill>
                            <a:srgbClr val="000000"/>
                          </a:solidFill>
                          <a:latin typeface="Arimo Bold"/>
                          <a:ea typeface="Arimo Bold"/>
                          <a:cs typeface="Arimo Bold"/>
                          <a:sym typeface="Arimo Bold"/>
                        </a:rPr>
                        <a:t> </a:t>
                      </a:r>
                      <a:r>
                        <a:rPr lang="en-US" sz="1200" u="none" strike="noStrike">
                          <a:solidFill>
                            <a:srgbClr val="000000"/>
                          </a:solidFill>
                          <a:latin typeface="Arimo"/>
                          <a:ea typeface="Arimo"/>
                          <a:cs typeface="Arimo"/>
                          <a:sym typeface="Arimo"/>
                        </a:rPr>
                        <a:t>- Black &amp;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tc hMerge="1">
                  <a:txBody>
                    <a:bodyPr/>
                    <a:lstStyle/>
                    <a:p>
                      <a:pPr marL="0" lvl="0" indent="0" algn="ctr">
                        <a:lnSpc>
                          <a:spcPts val="1584"/>
                        </a:lnSpc>
                        <a:defRPr/>
                      </a:pPr>
                      <a:r>
                        <a:rPr lang="en-US" sz="1200" b="1" u="none" strike="noStrike">
                          <a:solidFill>
                            <a:srgbClr val="000000"/>
                          </a:solidFill>
                          <a:latin typeface="Arimo Bold"/>
                          <a:ea typeface="Arimo Bold"/>
                          <a:cs typeface="Arimo Bold"/>
                          <a:sym typeface="Arimo Bold"/>
                        </a:rPr>
                        <a:t>Makeup &amp; Hair: </a:t>
                      </a:r>
                      <a:r>
                        <a:rPr lang="en-US" sz="1200" u="none" strike="noStrike">
                          <a:solidFill>
                            <a:srgbClr val="000000"/>
                          </a:solidFill>
                          <a:latin typeface="Arimo"/>
                          <a:ea typeface="Arimo"/>
                          <a:cs typeface="Arimo"/>
                          <a:sym typeface="Arimo"/>
                        </a:rPr>
                        <a:t>performance makeup (Foundation, Blush, Eyeliner) and performance hair (Hairspray, Gel) </a:t>
                      </a:r>
                      <a:endParaRPr lang="en-US" sz="1100"/>
                    </a:p>
                    <a:p>
                      <a:pPr marL="0" lvl="0" indent="0" algn="ctr">
                        <a:lnSpc>
                          <a:spcPts val="1584"/>
                        </a:lnSpc>
                      </a:pPr>
                      <a:r>
                        <a:rPr lang="en-US" sz="1200" b="1" u="none" strike="noStrike">
                          <a:solidFill>
                            <a:srgbClr val="000000"/>
                          </a:solidFill>
                          <a:latin typeface="Arimo Bold"/>
                          <a:ea typeface="Arimo Bold"/>
                          <a:cs typeface="Arimo Bold"/>
                          <a:sym typeface="Arimo Bold"/>
                        </a:rPr>
                        <a:t>Tights: </a:t>
                      </a:r>
                      <a:r>
                        <a:rPr lang="en-US" sz="1200" u="none" strike="noStrike">
                          <a:solidFill>
                            <a:srgbClr val="000000"/>
                          </a:solidFill>
                          <a:latin typeface="Arimo"/>
                          <a:ea typeface="Arimo"/>
                          <a:cs typeface="Arimo"/>
                          <a:sym typeface="Arimo"/>
                        </a:rPr>
                        <a:t>M. Stevens Convertible - Black </a:t>
                      </a:r>
                    </a:p>
                    <a:p>
                      <a:pPr marL="0" lvl="0" indent="0" algn="ctr">
                        <a:lnSpc>
                          <a:spcPts val="1584"/>
                        </a:lnSpc>
                      </a:pPr>
                      <a:r>
                        <a:rPr lang="en-US" sz="1200" b="1" u="none" strike="noStrike">
                          <a:solidFill>
                            <a:srgbClr val="000000"/>
                          </a:solidFill>
                          <a:latin typeface="Arimo Bold"/>
                          <a:ea typeface="Arimo Bold"/>
                          <a:cs typeface="Arimo Bold"/>
                          <a:sym typeface="Arimo Bold"/>
                        </a:rPr>
                        <a:t>Levels 7 &amp; 8 males</a:t>
                      </a:r>
                      <a:r>
                        <a:rPr lang="en-US" sz="1200" u="none" strike="noStrike">
                          <a:solidFill>
                            <a:srgbClr val="000000"/>
                          </a:solidFill>
                          <a:latin typeface="Arimo"/>
                          <a:ea typeface="Arimo"/>
                          <a:cs typeface="Arimo"/>
                          <a:sym typeface="Arimo"/>
                        </a:rPr>
                        <a:t> need to sew on skin toned elastic suspenders to their black tights</a:t>
                      </a:r>
                    </a:p>
                    <a:p>
                      <a:pPr marL="0" lvl="0" indent="0" algn="ctr">
                        <a:lnSpc>
                          <a:spcPts val="1584"/>
                        </a:lnSpc>
                      </a:pPr>
                      <a:r>
                        <a:rPr lang="en-US" sz="1200" b="1" u="none" strike="noStrike">
                          <a:solidFill>
                            <a:srgbClr val="000000"/>
                          </a:solidFill>
                          <a:latin typeface="Arimo Bold"/>
                          <a:ea typeface="Arimo Bold"/>
                          <a:cs typeface="Arimo Bold"/>
                          <a:sym typeface="Arimo Bold"/>
                        </a:rPr>
                        <a:t>Belt: </a:t>
                      </a:r>
                      <a:r>
                        <a:rPr lang="en-US" sz="1200" u="none" strike="noStrike">
                          <a:solidFill>
                            <a:srgbClr val="000000"/>
                          </a:solidFill>
                          <a:latin typeface="Arimo"/>
                          <a:ea typeface="Arimo"/>
                          <a:cs typeface="Arimo"/>
                          <a:sym typeface="Arimo"/>
                        </a:rPr>
                        <a:t>Dance Jox - Beige </a:t>
                      </a:r>
                    </a:p>
                    <a:p>
                      <a:pPr marL="0" lvl="0" indent="0" algn="ctr">
                        <a:lnSpc>
                          <a:spcPts val="1584"/>
                        </a:lnSpc>
                      </a:pPr>
                      <a:r>
                        <a:rPr lang="en-US" sz="1200" b="1" u="none" strike="noStrike">
                          <a:solidFill>
                            <a:srgbClr val="000000"/>
                          </a:solidFill>
                          <a:latin typeface="Arimo Bold"/>
                          <a:ea typeface="Arimo Bold"/>
                          <a:cs typeface="Arimo Bold"/>
                          <a:sym typeface="Arimo Bold"/>
                        </a:rPr>
                        <a:t>Shoes: </a:t>
                      </a:r>
                      <a:r>
                        <a:rPr lang="en-US" sz="1200" u="none" strike="noStrike">
                          <a:solidFill>
                            <a:srgbClr val="000000"/>
                          </a:solidFill>
                          <a:latin typeface="Arimo"/>
                          <a:ea typeface="Arimo"/>
                          <a:cs typeface="Arimo"/>
                          <a:sym typeface="Arimo"/>
                        </a:rPr>
                        <a:t>ballet slippers</a:t>
                      </a:r>
                      <a:r>
                        <a:rPr lang="en-US" sz="1200" b="1" u="none" strike="noStrike">
                          <a:solidFill>
                            <a:srgbClr val="000000"/>
                          </a:solidFill>
                          <a:latin typeface="Arimo Bold"/>
                          <a:ea typeface="Arimo Bold"/>
                          <a:cs typeface="Arimo Bold"/>
                          <a:sym typeface="Arimo Bold"/>
                        </a:rPr>
                        <a:t> </a:t>
                      </a:r>
                      <a:r>
                        <a:rPr lang="en-US" sz="1200" u="none" strike="noStrike">
                          <a:solidFill>
                            <a:srgbClr val="000000"/>
                          </a:solidFill>
                          <a:latin typeface="Arimo"/>
                          <a:ea typeface="Arimo"/>
                          <a:cs typeface="Arimo"/>
                          <a:sym typeface="Arimo"/>
                        </a:rPr>
                        <a:t>- Black &amp; White</a:t>
                      </a:r>
                    </a:p>
                  </a:txBody>
                  <a:tcPr marL="19050" marR="19050" marT="19050" marB="19050" anchor="ctr">
                    <a:lnL w="19050" cap="flat" cmpd="sng" algn="ctr">
                      <a:solidFill>
                        <a:srgbClr val="BB99FF"/>
                      </a:solidFill>
                      <a:prstDash val="solid"/>
                      <a:round/>
                      <a:headEnd type="none" w="med" len="med"/>
                      <a:tailEnd type="none" w="med" len="med"/>
                    </a:lnL>
                    <a:lnR w="19050" cap="flat" cmpd="sng" algn="ctr">
                      <a:solidFill>
                        <a:srgbClr val="BB99FF"/>
                      </a:solidFill>
                      <a:prstDash val="solid"/>
                      <a:round/>
                      <a:headEnd type="none" w="med" len="med"/>
                      <a:tailEnd type="none" w="med" len="med"/>
                    </a:lnR>
                    <a:lnT w="19050" cap="flat" cmpd="sng" algn="ctr">
                      <a:solidFill>
                        <a:srgbClr val="BB99FF"/>
                      </a:solidFill>
                      <a:prstDash val="solid"/>
                      <a:round/>
                      <a:headEnd type="none" w="med" len="med"/>
                      <a:tailEnd type="none" w="med" len="med"/>
                    </a:lnT>
                    <a:lnB w="19050" cap="flat" cmpd="sng" algn="ctr">
                      <a:solidFill>
                        <a:srgbClr val="BB99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TextBox 6"/>
          <p:cNvSpPr txBox="1"/>
          <p:nvPr/>
        </p:nvSpPr>
        <p:spPr>
          <a:xfrm>
            <a:off x="697799" y="7946209"/>
            <a:ext cx="6164402" cy="2402388"/>
          </a:xfrm>
          <a:prstGeom prst="rect">
            <a:avLst/>
          </a:prstGeom>
        </p:spPr>
        <p:txBody>
          <a:bodyPr lIns="0" tIns="0" rIns="0" bIns="0" rtlCol="0" anchor="t">
            <a:spAutoFit/>
          </a:bodyPr>
          <a:lstStyle/>
          <a:p>
            <a:pPr algn="ctr">
              <a:lnSpc>
                <a:spcPts val="1299"/>
              </a:lnSpc>
            </a:pPr>
            <a:r>
              <a:rPr lang="en-US" sz="1299" b="1">
                <a:solidFill>
                  <a:srgbClr val="9664A4"/>
                </a:solidFill>
                <a:latin typeface="Arimo Bold"/>
                <a:ea typeface="Arimo Bold"/>
                <a:cs typeface="Arimo Bold"/>
                <a:sym typeface="Arimo Bold"/>
              </a:rPr>
              <a:t>Other Suggested Items</a:t>
            </a:r>
          </a:p>
          <a:p>
            <a:pPr algn="ctr">
              <a:lnSpc>
                <a:spcPts val="1536"/>
              </a:lnSpc>
            </a:pPr>
            <a:r>
              <a:rPr lang="en-US" sz="1200">
                <a:solidFill>
                  <a:srgbClr val="000000"/>
                </a:solidFill>
                <a:latin typeface="Arimo"/>
                <a:ea typeface="Arimo"/>
                <a:cs typeface="Arimo"/>
                <a:sym typeface="Arimo"/>
              </a:rPr>
              <a:t>Mint foot spray or deodorizing wipes</a:t>
            </a:r>
          </a:p>
          <a:p>
            <a:pPr algn="ctr">
              <a:lnSpc>
                <a:spcPts val="1536"/>
              </a:lnSpc>
            </a:pPr>
            <a:r>
              <a:rPr lang="en-US" sz="1200">
                <a:solidFill>
                  <a:srgbClr val="000000"/>
                </a:solidFill>
                <a:latin typeface="Arimo"/>
                <a:ea typeface="Arimo"/>
                <a:cs typeface="Arimo"/>
                <a:sym typeface="Arimo"/>
              </a:rPr>
              <a:t>Available at The Body Shop</a:t>
            </a:r>
            <a:r>
              <a:rPr lang="en-US" sz="1200" u="sng">
                <a:solidFill>
                  <a:srgbClr val="000000"/>
                </a:solidFill>
                <a:latin typeface="Arimo"/>
                <a:ea typeface="Arimo"/>
                <a:cs typeface="Arimo"/>
                <a:sym typeface="Arimo"/>
                <a:hlinkClick r:id="rId4" tooltip="https://us.thebodyshop.com"/>
              </a:rPr>
              <a:t> HERE</a:t>
            </a:r>
            <a:r>
              <a:rPr lang="en-US" sz="1200">
                <a:solidFill>
                  <a:srgbClr val="000000"/>
                </a:solidFill>
                <a:latin typeface="Arimo"/>
                <a:ea typeface="Arimo"/>
                <a:cs typeface="Arimo"/>
                <a:sym typeface="Arimo"/>
              </a:rPr>
              <a:t> or Amazon </a:t>
            </a:r>
            <a:r>
              <a:rPr lang="en-US" sz="1200" u="sng">
                <a:solidFill>
                  <a:srgbClr val="000000"/>
                </a:solidFill>
                <a:latin typeface="Arimo"/>
                <a:ea typeface="Arimo"/>
                <a:cs typeface="Arimo"/>
                <a:sym typeface="Arimo"/>
                <a:hlinkClick r:id="rId5" tooltip="https://a.co/d/fn6jMPC"/>
              </a:rPr>
              <a:t>HERE</a:t>
            </a:r>
            <a:r>
              <a:rPr lang="en-US" sz="1200">
                <a:solidFill>
                  <a:srgbClr val="000000"/>
                </a:solidFill>
                <a:latin typeface="Arimo"/>
                <a:ea typeface="Arimo"/>
                <a:cs typeface="Arimo"/>
                <a:sym typeface="Arimo"/>
              </a:rPr>
              <a:t> </a:t>
            </a:r>
          </a:p>
          <a:p>
            <a:pPr algn="ctr">
              <a:lnSpc>
                <a:spcPts val="1536"/>
              </a:lnSpc>
            </a:pPr>
            <a:endParaRPr lang="en-US" sz="1200">
              <a:solidFill>
                <a:srgbClr val="000000"/>
              </a:solidFill>
              <a:latin typeface="Arimo"/>
              <a:ea typeface="Arimo"/>
              <a:cs typeface="Arimo"/>
              <a:sym typeface="Arimo"/>
            </a:endParaRPr>
          </a:p>
          <a:p>
            <a:pPr algn="ctr">
              <a:lnSpc>
                <a:spcPts val="128"/>
              </a:lnSpc>
            </a:pPr>
            <a:endParaRPr lang="en-US" sz="1200">
              <a:solidFill>
                <a:srgbClr val="000000"/>
              </a:solidFill>
              <a:latin typeface="Arimo"/>
              <a:ea typeface="Arimo"/>
              <a:cs typeface="Arimo"/>
              <a:sym typeface="Arimo"/>
            </a:endParaRPr>
          </a:p>
          <a:p>
            <a:pPr algn="ctr">
              <a:lnSpc>
                <a:spcPts val="1663"/>
              </a:lnSpc>
            </a:pPr>
            <a:r>
              <a:rPr lang="en-US" sz="1299" b="1">
                <a:solidFill>
                  <a:srgbClr val="9664A4"/>
                </a:solidFill>
                <a:latin typeface="Arimo Bold"/>
                <a:ea typeface="Arimo Bold"/>
                <a:cs typeface="Arimo Bold"/>
                <a:sym typeface="Arimo Bold"/>
              </a:rPr>
              <a:t>Saturday Free Dress</a:t>
            </a:r>
          </a:p>
          <a:p>
            <a:pPr algn="ctr">
              <a:lnSpc>
                <a:spcPts val="1536"/>
              </a:lnSpc>
            </a:pPr>
            <a:r>
              <a:rPr lang="en-US" sz="1200">
                <a:solidFill>
                  <a:srgbClr val="000000"/>
                </a:solidFill>
                <a:latin typeface="Arimo"/>
                <a:ea typeface="Arimo"/>
                <a:cs typeface="Arimo"/>
                <a:sym typeface="Arimo"/>
              </a:rPr>
              <a:t>All students: leotard choice will be open, or t-shirt, leotard, or tank top choice is open; tights must be worn knee-length or longer.</a:t>
            </a:r>
          </a:p>
          <a:p>
            <a:pPr algn="ctr">
              <a:lnSpc>
                <a:spcPts val="128"/>
              </a:lnSpc>
            </a:pPr>
            <a:endParaRPr lang="en-US" sz="1200">
              <a:solidFill>
                <a:srgbClr val="000000"/>
              </a:solidFill>
              <a:latin typeface="Arimo"/>
              <a:ea typeface="Arimo"/>
              <a:cs typeface="Arimo"/>
              <a:sym typeface="Arimo"/>
            </a:endParaRPr>
          </a:p>
          <a:p>
            <a:pPr algn="ctr">
              <a:lnSpc>
                <a:spcPts val="128"/>
              </a:lnSpc>
            </a:pPr>
            <a:endParaRPr lang="en-US" sz="1200">
              <a:solidFill>
                <a:srgbClr val="000000"/>
              </a:solidFill>
              <a:latin typeface="Arimo"/>
              <a:ea typeface="Arimo"/>
              <a:cs typeface="Arimo"/>
              <a:sym typeface="Arimo"/>
            </a:endParaRPr>
          </a:p>
          <a:p>
            <a:pPr algn="ctr">
              <a:lnSpc>
                <a:spcPts val="1663"/>
              </a:lnSpc>
            </a:pPr>
            <a:endParaRPr lang="en-US" sz="1200">
              <a:solidFill>
                <a:srgbClr val="000000"/>
              </a:solidFill>
              <a:latin typeface="Arimo"/>
              <a:ea typeface="Arimo"/>
              <a:cs typeface="Arimo"/>
              <a:sym typeface="Arimo"/>
            </a:endParaRPr>
          </a:p>
          <a:p>
            <a:pPr algn="ctr">
              <a:lnSpc>
                <a:spcPts val="1663"/>
              </a:lnSpc>
            </a:pPr>
            <a:r>
              <a:rPr lang="en-US" sz="1299" b="1">
                <a:solidFill>
                  <a:srgbClr val="9664A4"/>
                </a:solidFill>
                <a:latin typeface="Arimo Bold"/>
                <a:ea typeface="Arimo Bold"/>
                <a:cs typeface="Arimo Bold"/>
                <a:sym typeface="Arimo Bold"/>
              </a:rPr>
              <a:t>Attire Procedures</a:t>
            </a:r>
          </a:p>
          <a:p>
            <a:pPr algn="ctr">
              <a:lnSpc>
                <a:spcPts val="1536"/>
              </a:lnSpc>
            </a:pPr>
            <a:r>
              <a:rPr lang="en-US" sz="1200">
                <a:solidFill>
                  <a:srgbClr val="000000"/>
                </a:solidFill>
                <a:latin typeface="Arimo"/>
                <a:ea typeface="Arimo"/>
                <a:cs typeface="Arimo"/>
                <a:sym typeface="Arimo"/>
              </a:rPr>
              <a:t>Leg warmers and ballet skirts are not permitted in class. </a:t>
            </a:r>
          </a:p>
          <a:p>
            <a:pPr algn="ctr">
              <a:lnSpc>
                <a:spcPts val="1536"/>
              </a:lnSpc>
            </a:pPr>
            <a:r>
              <a:rPr lang="en-US" sz="1200">
                <a:solidFill>
                  <a:srgbClr val="000000"/>
                </a:solidFill>
                <a:latin typeface="Arimo"/>
                <a:ea typeface="Arimo"/>
                <a:cs typeface="Arimo"/>
                <a:sym typeface="Arimo"/>
              </a:rPr>
              <a:t>Students may wear one pair of earrings. No other type of jewelry is permitted.</a:t>
            </a:r>
          </a:p>
          <a:p>
            <a:pPr algn="ctr">
              <a:lnSpc>
                <a:spcPts val="1536"/>
              </a:lnSpc>
            </a:pPr>
            <a:r>
              <a:rPr lang="en-US" sz="1200">
                <a:solidFill>
                  <a:srgbClr val="000000"/>
                </a:solidFill>
                <a:latin typeface="Arimo"/>
                <a:ea typeface="Arimo"/>
                <a:cs typeface="Arimo"/>
                <a:sym typeface="Arimo"/>
              </a:rPr>
              <a:t>Tights must be worn as designed - no rolling at seams or hems.</a:t>
            </a:r>
          </a:p>
        </p:txBody>
      </p:sp>
      <p:sp>
        <p:nvSpPr>
          <p:cNvPr id="7" name="TextBox 7"/>
          <p:cNvSpPr txBox="1"/>
          <p:nvPr/>
        </p:nvSpPr>
        <p:spPr>
          <a:xfrm>
            <a:off x="756000" y="708375"/>
            <a:ext cx="6048000" cy="283144"/>
          </a:xfrm>
          <a:prstGeom prst="rect">
            <a:avLst/>
          </a:prstGeom>
        </p:spPr>
        <p:txBody>
          <a:bodyPr lIns="0" tIns="0" rIns="0" bIns="0" rtlCol="0" anchor="t">
            <a:spAutoFit/>
          </a:bodyPr>
          <a:lstStyle/>
          <a:p>
            <a:pPr marL="0" lvl="0" indent="0" algn="ctr">
              <a:lnSpc>
                <a:spcPts val="2239"/>
              </a:lnSpc>
            </a:pPr>
            <a:r>
              <a:rPr lang="en-US" sz="1599" b="1">
                <a:solidFill>
                  <a:srgbClr val="9664A4"/>
                </a:solidFill>
                <a:latin typeface="Arimo Bold"/>
                <a:ea typeface="Arimo Bold"/>
                <a:cs typeface="Arimo Bold"/>
                <a:sym typeface="Arimo Bold"/>
              </a:rPr>
              <a:t>Performance Requirements</a:t>
            </a:r>
          </a:p>
        </p:txBody>
      </p:sp>
      <p:sp>
        <p:nvSpPr>
          <p:cNvPr id="8" name="TextBox 8"/>
          <p:cNvSpPr txBox="1"/>
          <p:nvPr/>
        </p:nvSpPr>
        <p:spPr>
          <a:xfrm>
            <a:off x="756000" y="163876"/>
            <a:ext cx="6048000" cy="431165"/>
          </a:xfrm>
          <a:prstGeom prst="rect">
            <a:avLst/>
          </a:prstGeom>
        </p:spPr>
        <p:txBody>
          <a:bodyPr lIns="0" tIns="0" rIns="0" bIns="0" rtlCol="0" anchor="t">
            <a:spAutoFit/>
          </a:bodyPr>
          <a:lstStyle/>
          <a:p>
            <a:pPr marL="0" lvl="0" indent="0" algn="ctr">
              <a:lnSpc>
                <a:spcPts val="3100"/>
              </a:lnSpc>
            </a:pPr>
            <a:r>
              <a:rPr lang="en-US" sz="3100" b="1">
                <a:solidFill>
                  <a:srgbClr val="41395F"/>
                </a:solidFill>
                <a:latin typeface="Arimo Bold"/>
                <a:ea typeface="Arimo Bold"/>
                <a:cs typeface="Arimo Bold"/>
                <a:sym typeface="Arimo Bold"/>
              </a:rPr>
              <a:t>CLASS ATTIRE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2763516193"/>
              </p:ext>
            </p:extLst>
          </p:nvPr>
        </p:nvGraphicFramePr>
        <p:xfrm>
          <a:off x="3139328" y="4149064"/>
          <a:ext cx="1277843" cy="800100"/>
        </p:xfrm>
        <a:graphic>
          <a:graphicData uri="http://schemas.openxmlformats.org/drawingml/2006/table">
            <a:tbl>
              <a:tblPr/>
              <a:tblGrid>
                <a:gridCol w="1277843">
                  <a:extLst>
                    <a:ext uri="{9D8B030D-6E8A-4147-A177-3AD203B41FA5}">
                      <a16:colId xmlns:a16="http://schemas.microsoft.com/office/drawing/2014/main" val="20000"/>
                    </a:ext>
                  </a:extLst>
                </a:gridCol>
              </a:tblGrid>
              <a:tr h="742950">
                <a:tc>
                  <a:txBody>
                    <a:bodyPr/>
                    <a:lstStyle/>
                    <a:p>
                      <a:pPr marL="0" lvl="0" indent="0" algn="ctr">
                        <a:lnSpc>
                          <a:spcPts val="1200"/>
                        </a:lnSpc>
                        <a:defRPr/>
                      </a:pPr>
                      <a:r>
                        <a:rPr lang="en-US" sz="1200" dirty="0">
                          <a:solidFill>
                            <a:srgbClr val="000000"/>
                          </a:solidFill>
                          <a:latin typeface="Arimo"/>
                          <a:ea typeface="Arimo"/>
                          <a:cs typeface="Arimo"/>
                          <a:sym typeface="Arimo"/>
                        </a:rPr>
                        <a:t>Dance Trends</a:t>
                      </a:r>
                      <a:endParaRPr lang="en-US" sz="1100" dirty="0"/>
                    </a:p>
                    <a:p>
                      <a:pPr marL="0" lvl="0" indent="0" algn="ctr">
                        <a:lnSpc>
                          <a:spcPts val="1200"/>
                        </a:lnSpc>
                      </a:pPr>
                      <a:r>
                        <a:rPr lang="en-US" sz="1200" u="none" strike="noStrike" dirty="0">
                          <a:solidFill>
                            <a:srgbClr val="000000"/>
                          </a:solidFill>
                          <a:latin typeface="Arimo"/>
                          <a:ea typeface="Arimo"/>
                          <a:cs typeface="Arimo"/>
                          <a:sym typeface="Arimo"/>
                        </a:rPr>
                        <a:t>14520 Memorial Drive, Houston, TX 77079 </a:t>
                      </a:r>
                    </a:p>
                    <a:p>
                      <a:pPr marL="0" lvl="0" indent="0" algn="ctr">
                        <a:lnSpc>
                          <a:spcPts val="1200"/>
                        </a:lnSpc>
                      </a:pPr>
                      <a:r>
                        <a:rPr lang="en-US" sz="1200" u="none" strike="noStrike" dirty="0">
                          <a:solidFill>
                            <a:srgbClr val="000000"/>
                          </a:solidFill>
                          <a:latin typeface="Arimo"/>
                          <a:ea typeface="Arimo"/>
                          <a:cs typeface="Arimo"/>
                          <a:sym typeface="Arimo"/>
                        </a:rPr>
                        <a:t>(281) 558-1400</a:t>
                      </a:r>
                    </a:p>
                  </a:txBody>
                  <a:tcPr marL="19050" marR="19050" marT="19050" marB="1905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TextBox 3"/>
          <p:cNvSpPr txBox="1"/>
          <p:nvPr/>
        </p:nvSpPr>
        <p:spPr>
          <a:xfrm>
            <a:off x="756000" y="301756"/>
            <a:ext cx="6048000" cy="3574460"/>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CLASS ATTIRE</a:t>
            </a:r>
          </a:p>
          <a:p>
            <a:pPr algn="ctr">
              <a:lnSpc>
                <a:spcPts val="1399"/>
              </a:lnSpc>
            </a:pPr>
            <a:endParaRPr lang="en-US" sz="3000" b="1">
              <a:solidFill>
                <a:srgbClr val="41395F"/>
              </a:solidFill>
              <a:latin typeface="Arimo Bold"/>
              <a:ea typeface="Arimo Bold"/>
              <a:cs typeface="Arimo Bold"/>
              <a:sym typeface="Arimo Bold"/>
            </a:endParaRPr>
          </a:p>
          <a:p>
            <a:pPr algn="ctr">
              <a:lnSpc>
                <a:spcPts val="1399"/>
              </a:lnSpc>
            </a:pPr>
            <a:r>
              <a:rPr lang="en-US" sz="1399" b="1">
                <a:solidFill>
                  <a:srgbClr val="9664A4"/>
                </a:solidFill>
                <a:latin typeface="Arimo Bold"/>
                <a:ea typeface="Arimo Bold"/>
                <a:cs typeface="Arimo Bold"/>
                <a:sym typeface="Arimo Bold"/>
              </a:rPr>
              <a:t>Uniform Purchases</a:t>
            </a:r>
          </a:p>
          <a:p>
            <a:pPr marL="0" lvl="0" indent="0" algn="ctr">
              <a:lnSpc>
                <a:spcPts val="1536"/>
              </a:lnSpc>
            </a:pPr>
            <a:r>
              <a:rPr lang="en-US" sz="1200">
                <a:solidFill>
                  <a:srgbClr val="000000"/>
                </a:solidFill>
                <a:latin typeface="Arimo"/>
                <a:ea typeface="Arimo"/>
                <a:cs typeface="Arimo"/>
                <a:sym typeface="Arimo"/>
              </a:rPr>
              <a:t>Houston Ballet does not have a dance supply store on site. Students should arrive at the start of the program with all necessary attire, shoes, and accessories. </a:t>
            </a:r>
          </a:p>
          <a:p>
            <a:pPr marL="0" lvl="0" indent="0" algn="ctr">
              <a:lnSpc>
                <a:spcPts val="1536"/>
              </a:lnSpc>
            </a:pPr>
            <a:endParaRPr lang="en-US" sz="1200">
              <a:solidFill>
                <a:srgbClr val="000000"/>
              </a:solidFill>
              <a:latin typeface="Arimo"/>
              <a:ea typeface="Arimo"/>
              <a:cs typeface="Arimo"/>
              <a:sym typeface="Arimo"/>
            </a:endParaRPr>
          </a:p>
          <a:p>
            <a:pPr marL="0" lvl="0" indent="0" algn="ctr">
              <a:lnSpc>
                <a:spcPts val="1536"/>
              </a:lnSpc>
            </a:pPr>
            <a:r>
              <a:rPr lang="en-US" sz="1200">
                <a:solidFill>
                  <a:srgbClr val="000000"/>
                </a:solidFill>
                <a:latin typeface="Arimo"/>
                <a:ea typeface="Arimo"/>
                <a:cs typeface="Arimo"/>
                <a:sym typeface="Arimo"/>
              </a:rPr>
              <a:t>Uniform leotards and shirts can be purchased through our </a:t>
            </a:r>
            <a:r>
              <a:rPr lang="en-US" sz="1200" u="sng">
                <a:solidFill>
                  <a:srgbClr val="000000"/>
                </a:solidFill>
                <a:latin typeface="Arimo"/>
                <a:ea typeface="Arimo"/>
                <a:cs typeface="Arimo"/>
                <a:sym typeface="Arimo"/>
                <a:hlinkClick r:id="rId2" tooltip="https://shop.houstonballet.org"/>
              </a:rPr>
              <a:t>online site</a:t>
            </a:r>
            <a:r>
              <a:rPr lang="en-US" sz="1200">
                <a:solidFill>
                  <a:srgbClr val="000000"/>
                </a:solidFill>
                <a:latin typeface="Arimo"/>
                <a:ea typeface="Arimo"/>
                <a:cs typeface="Arimo"/>
                <a:sym typeface="Arimo"/>
              </a:rPr>
              <a:t> or in person at </a:t>
            </a:r>
            <a:r>
              <a:rPr lang="en-US" sz="1200" u="sng">
                <a:solidFill>
                  <a:srgbClr val="000000"/>
                </a:solidFill>
                <a:latin typeface="Arimo"/>
                <a:ea typeface="Arimo"/>
                <a:cs typeface="Arimo"/>
                <a:sym typeface="Arimo"/>
                <a:hlinkClick r:id="rId3" tooltip="http://dancetrendshouston.com"/>
              </a:rPr>
              <a:t>Dance Trends</a:t>
            </a:r>
            <a:r>
              <a:rPr lang="en-US" sz="1200">
                <a:solidFill>
                  <a:srgbClr val="000000"/>
                </a:solidFill>
                <a:latin typeface="Arimo"/>
                <a:ea typeface="Arimo"/>
                <a:cs typeface="Arimo"/>
                <a:sym typeface="Arimo"/>
              </a:rPr>
              <a:t> in Houston, Texas. Leotards and shirts purchased through our online site before May 15th will be shipped to the student, except for students with international addresses. Leotards and shirts purchased on or after May 15 will be held at the Center for Dance for pickup at check-in on Saturday, June 19, 2027. </a:t>
            </a:r>
          </a:p>
          <a:p>
            <a:pPr marL="0" lvl="0" indent="0" algn="ctr">
              <a:lnSpc>
                <a:spcPts val="1536"/>
              </a:lnSpc>
            </a:pPr>
            <a:endParaRPr lang="en-US" sz="1200">
              <a:solidFill>
                <a:srgbClr val="000000"/>
              </a:solidFill>
              <a:latin typeface="Arimo"/>
              <a:ea typeface="Arimo"/>
              <a:cs typeface="Arimo"/>
              <a:sym typeface="Arimo"/>
            </a:endParaRPr>
          </a:p>
          <a:p>
            <a:pPr marL="0" lvl="0" indent="0" algn="ctr">
              <a:lnSpc>
                <a:spcPts val="1536"/>
              </a:lnSpc>
            </a:pPr>
            <a:r>
              <a:rPr lang="en-US" sz="1200">
                <a:solidFill>
                  <a:srgbClr val="000000"/>
                </a:solidFill>
                <a:latin typeface="Arimo"/>
                <a:ea typeface="Arimo"/>
                <a:cs typeface="Arimo"/>
                <a:sym typeface="Arimo"/>
              </a:rPr>
              <a:t>If you need to process a uniform exchange or return, please get in touch with Leslie Goodrum at </a:t>
            </a:r>
            <a:r>
              <a:rPr lang="en-US" sz="1200" u="sng">
                <a:solidFill>
                  <a:srgbClr val="000000"/>
                </a:solidFill>
                <a:latin typeface="Arimo"/>
                <a:ea typeface="Arimo"/>
                <a:cs typeface="Arimo"/>
                <a:sym typeface="Arimo"/>
                <a:hlinkClick r:id="rId4" tooltip="mailto:lgoodrum@houstonballet.org"/>
              </a:rPr>
              <a:t>lgoodrum@houstonballet.org</a:t>
            </a:r>
            <a:r>
              <a:rPr lang="en-US" sz="1200">
                <a:solidFill>
                  <a:srgbClr val="000000"/>
                </a:solidFill>
                <a:latin typeface="Arimo"/>
                <a:ea typeface="Arimo"/>
                <a:cs typeface="Arimo"/>
                <a:sym typeface="Arimo"/>
              </a:rPr>
              <a:t>.</a:t>
            </a:r>
          </a:p>
          <a:p>
            <a:pPr marL="0" lvl="0" indent="0" algn="ctr">
              <a:lnSpc>
                <a:spcPts val="1536"/>
              </a:lnSpc>
            </a:pPr>
            <a:endParaRPr lang="en-US" sz="1200">
              <a:solidFill>
                <a:srgbClr val="000000"/>
              </a:solidFill>
              <a:latin typeface="Arimo"/>
              <a:ea typeface="Arimo"/>
              <a:cs typeface="Arimo"/>
              <a:sym typeface="Arimo"/>
            </a:endParaRPr>
          </a:p>
          <a:p>
            <a:pPr marL="0" lvl="0" indent="0" algn="ctr">
              <a:lnSpc>
                <a:spcPts val="1536"/>
              </a:lnSpc>
            </a:pPr>
            <a:r>
              <a:rPr lang="en-US" sz="1200">
                <a:solidFill>
                  <a:srgbClr val="000000"/>
                </a:solidFill>
                <a:latin typeface="Arimo"/>
                <a:ea typeface="Arimo"/>
                <a:cs typeface="Arimo"/>
                <a:sym typeface="Arimo"/>
              </a:rPr>
              <a:t>For additional supplies, including tights and shoes, items can be purchased through online stores or at the Houston-area dance store option listed below. We recommend calling any store before arriving to ensure they have the necessary items in stock.</a:t>
            </a:r>
          </a:p>
        </p:txBody>
      </p:sp>
      <p:sp>
        <p:nvSpPr>
          <p:cNvPr id="4" name="TextBox 4"/>
          <p:cNvSpPr txBox="1"/>
          <p:nvPr/>
        </p:nvSpPr>
        <p:spPr>
          <a:xfrm>
            <a:off x="812809" y="5222013"/>
            <a:ext cx="6048000" cy="1758034"/>
          </a:xfrm>
          <a:prstGeom prst="rect">
            <a:avLst/>
          </a:prstGeom>
        </p:spPr>
        <p:txBody>
          <a:bodyPr lIns="0" tIns="0" rIns="0" bIns="0" rtlCol="0" anchor="t">
            <a:spAutoFit/>
          </a:bodyPr>
          <a:lstStyle/>
          <a:p>
            <a:pPr marL="0" lvl="0" indent="0" algn="ctr">
              <a:lnSpc>
                <a:spcPts val="1791"/>
              </a:lnSpc>
            </a:pPr>
            <a:r>
              <a:rPr lang="en-US" sz="1399" b="1">
                <a:solidFill>
                  <a:srgbClr val="9664A4"/>
                </a:solidFill>
                <a:latin typeface="Arimo Bold"/>
                <a:ea typeface="Arimo Bold"/>
                <a:cs typeface="Arimo Bold"/>
                <a:sym typeface="Arimo Bold"/>
              </a:rPr>
              <a:t>CFD Shoe Supply</a:t>
            </a:r>
          </a:p>
          <a:p>
            <a:pPr marL="0" lvl="0" indent="0" algn="ctr">
              <a:lnSpc>
                <a:spcPts val="1536"/>
              </a:lnSpc>
            </a:pPr>
            <a:r>
              <a:rPr lang="en-US" sz="1200">
                <a:solidFill>
                  <a:srgbClr val="000000"/>
                </a:solidFill>
                <a:latin typeface="Arimo"/>
                <a:ea typeface="Arimo"/>
                <a:cs typeface="Arimo"/>
                <a:sym typeface="Arimo"/>
              </a:rPr>
              <a:t>Houston Ballet is privileged to have a supply of shoes on-site for the professional company. If a student is wearing the same brand and size as the surplus shoes in the shoe room, they may purchase shoes during the allotted hours, which will be available at the start of the program.</a:t>
            </a:r>
          </a:p>
          <a:p>
            <a:pPr marL="0" lvl="0" indent="0" algn="ctr">
              <a:lnSpc>
                <a:spcPts val="1536"/>
              </a:lnSpc>
            </a:pPr>
            <a:endParaRPr lang="en-US" sz="1200">
              <a:solidFill>
                <a:srgbClr val="000000"/>
              </a:solidFill>
              <a:latin typeface="Arimo"/>
              <a:ea typeface="Arimo"/>
              <a:cs typeface="Arimo"/>
              <a:sym typeface="Arimo"/>
            </a:endParaRPr>
          </a:p>
          <a:p>
            <a:pPr marL="0" lvl="0" indent="0" algn="ctr">
              <a:lnSpc>
                <a:spcPts val="1536"/>
              </a:lnSpc>
            </a:pPr>
            <a:r>
              <a:rPr lang="en-US" sz="1200">
                <a:solidFill>
                  <a:srgbClr val="000000"/>
                </a:solidFill>
                <a:latin typeface="Arimo"/>
                <a:ea typeface="Arimo"/>
                <a:cs typeface="Arimo"/>
                <a:sym typeface="Arimo"/>
              </a:rPr>
              <a:t>Custom shoe orders are not accepted for students. Requests to reserve shoes or inquire about the current supply of shoes prior to the start of the summer program will not be accommodated.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2592831" y="7696"/>
            <a:ext cx="2511475" cy="1791909"/>
          </a:xfrm>
          <a:custGeom>
            <a:avLst/>
            <a:gdLst/>
            <a:ahLst/>
            <a:cxnLst/>
            <a:rect l="l" t="t" r="r" b="b"/>
            <a:pathLst>
              <a:path w="2511475" h="1791909">
                <a:moveTo>
                  <a:pt x="0" y="0"/>
                </a:moveTo>
                <a:lnTo>
                  <a:pt x="2511475" y="0"/>
                </a:lnTo>
                <a:lnTo>
                  <a:pt x="2511475" y="1791908"/>
                </a:lnTo>
                <a:lnTo>
                  <a:pt x="0" y="1791908"/>
                </a:lnTo>
                <a:lnTo>
                  <a:pt x="0" y="0"/>
                </a:lnTo>
                <a:close/>
              </a:path>
            </a:pathLst>
          </a:custGeom>
          <a:blipFill>
            <a:blip r:embed="rId2"/>
            <a:stretch>
              <a:fillRect l="-3545" r="-3545"/>
            </a:stretch>
          </a:blipFill>
        </p:spPr>
        <p:txBody>
          <a:bodyPr/>
          <a:lstStyle/>
          <a:p>
            <a:endParaRPr lang="en-US"/>
          </a:p>
        </p:txBody>
      </p:sp>
      <p:sp>
        <p:nvSpPr>
          <p:cNvPr id="3" name="Freeform 3"/>
          <p:cNvSpPr/>
          <p:nvPr/>
        </p:nvSpPr>
        <p:spPr>
          <a:xfrm>
            <a:off x="-70339" y="1634554"/>
            <a:ext cx="2663169" cy="1774337"/>
          </a:xfrm>
          <a:custGeom>
            <a:avLst/>
            <a:gdLst/>
            <a:ahLst/>
            <a:cxnLst/>
            <a:rect l="l" t="t" r="r" b="b"/>
            <a:pathLst>
              <a:path w="2663169" h="1774337">
                <a:moveTo>
                  <a:pt x="0" y="0"/>
                </a:moveTo>
                <a:lnTo>
                  <a:pt x="2663170" y="0"/>
                </a:lnTo>
                <a:lnTo>
                  <a:pt x="2663170" y="1774336"/>
                </a:lnTo>
                <a:lnTo>
                  <a:pt x="0" y="1774336"/>
                </a:lnTo>
                <a:lnTo>
                  <a:pt x="0" y="0"/>
                </a:lnTo>
                <a:close/>
              </a:path>
            </a:pathLst>
          </a:custGeom>
          <a:blipFill>
            <a:blip r:embed="rId3"/>
            <a:stretch>
              <a:fillRect/>
            </a:stretch>
          </a:blipFill>
        </p:spPr>
        <p:txBody>
          <a:bodyPr/>
          <a:lstStyle/>
          <a:p>
            <a:endParaRPr lang="en-US"/>
          </a:p>
        </p:txBody>
      </p:sp>
      <p:sp>
        <p:nvSpPr>
          <p:cNvPr id="4" name="Freeform 4"/>
          <p:cNvSpPr/>
          <p:nvPr/>
        </p:nvSpPr>
        <p:spPr>
          <a:xfrm>
            <a:off x="5104306" y="1681417"/>
            <a:ext cx="2509524" cy="1727474"/>
          </a:xfrm>
          <a:custGeom>
            <a:avLst/>
            <a:gdLst/>
            <a:ahLst/>
            <a:cxnLst/>
            <a:rect l="l" t="t" r="r" b="b"/>
            <a:pathLst>
              <a:path w="2509524" h="1727474">
                <a:moveTo>
                  <a:pt x="0" y="0"/>
                </a:moveTo>
                <a:lnTo>
                  <a:pt x="2509524" y="0"/>
                </a:lnTo>
                <a:lnTo>
                  <a:pt x="2509524" y="1727473"/>
                </a:lnTo>
                <a:lnTo>
                  <a:pt x="0" y="1727473"/>
                </a:lnTo>
                <a:lnTo>
                  <a:pt x="0" y="0"/>
                </a:lnTo>
                <a:close/>
              </a:path>
            </a:pathLst>
          </a:custGeom>
          <a:blipFill>
            <a:blip r:embed="rId4"/>
            <a:stretch>
              <a:fillRect l="-1792" r="-1792" b="-257"/>
            </a:stretch>
          </a:blipFill>
        </p:spPr>
        <p:txBody>
          <a:bodyPr/>
          <a:lstStyle/>
          <a:p>
            <a:endParaRPr lang="en-US"/>
          </a:p>
        </p:txBody>
      </p:sp>
      <p:sp>
        <p:nvSpPr>
          <p:cNvPr id="5" name="Freeform 5"/>
          <p:cNvSpPr/>
          <p:nvPr/>
        </p:nvSpPr>
        <p:spPr>
          <a:xfrm>
            <a:off x="5104306" y="7696"/>
            <a:ext cx="2455694" cy="1722429"/>
          </a:xfrm>
          <a:custGeom>
            <a:avLst/>
            <a:gdLst/>
            <a:ahLst/>
            <a:cxnLst/>
            <a:rect l="l" t="t" r="r" b="b"/>
            <a:pathLst>
              <a:path w="2455694" h="1722429">
                <a:moveTo>
                  <a:pt x="0" y="0"/>
                </a:moveTo>
                <a:lnTo>
                  <a:pt x="2455694" y="0"/>
                </a:lnTo>
                <a:lnTo>
                  <a:pt x="2455694" y="1722429"/>
                </a:lnTo>
                <a:lnTo>
                  <a:pt x="0" y="1722429"/>
                </a:lnTo>
                <a:lnTo>
                  <a:pt x="0" y="0"/>
                </a:lnTo>
                <a:close/>
              </a:path>
            </a:pathLst>
          </a:custGeom>
          <a:blipFill>
            <a:blip r:embed="rId5"/>
            <a:stretch>
              <a:fillRect l="-5566" t="-5563" r="-5566"/>
            </a:stretch>
          </a:blipFill>
        </p:spPr>
        <p:txBody>
          <a:bodyPr/>
          <a:lstStyle/>
          <a:p>
            <a:endParaRPr lang="en-US"/>
          </a:p>
        </p:txBody>
      </p:sp>
      <p:sp>
        <p:nvSpPr>
          <p:cNvPr id="6" name="Freeform 6"/>
          <p:cNvSpPr/>
          <p:nvPr/>
        </p:nvSpPr>
        <p:spPr>
          <a:xfrm>
            <a:off x="0" y="0"/>
            <a:ext cx="2592831" cy="1799604"/>
          </a:xfrm>
          <a:custGeom>
            <a:avLst/>
            <a:gdLst/>
            <a:ahLst/>
            <a:cxnLst/>
            <a:rect l="l" t="t" r="r" b="b"/>
            <a:pathLst>
              <a:path w="2592831" h="1799604">
                <a:moveTo>
                  <a:pt x="0" y="0"/>
                </a:moveTo>
                <a:lnTo>
                  <a:pt x="2592831" y="0"/>
                </a:lnTo>
                <a:lnTo>
                  <a:pt x="2592831" y="1799604"/>
                </a:lnTo>
                <a:lnTo>
                  <a:pt x="0" y="1799604"/>
                </a:lnTo>
                <a:lnTo>
                  <a:pt x="0" y="0"/>
                </a:lnTo>
                <a:close/>
              </a:path>
            </a:pathLst>
          </a:custGeom>
          <a:blipFill>
            <a:blip r:embed="rId6"/>
            <a:stretch>
              <a:fillRect l="-2087" r="-2087"/>
            </a:stretch>
          </a:blipFill>
        </p:spPr>
        <p:txBody>
          <a:bodyPr/>
          <a:lstStyle/>
          <a:p>
            <a:endParaRPr lang="en-US"/>
          </a:p>
        </p:txBody>
      </p:sp>
      <p:sp>
        <p:nvSpPr>
          <p:cNvPr id="7" name="Freeform 7"/>
          <p:cNvSpPr/>
          <p:nvPr/>
        </p:nvSpPr>
        <p:spPr>
          <a:xfrm>
            <a:off x="2592831" y="1735620"/>
            <a:ext cx="2511475" cy="1673270"/>
          </a:xfrm>
          <a:custGeom>
            <a:avLst/>
            <a:gdLst/>
            <a:ahLst/>
            <a:cxnLst/>
            <a:rect l="l" t="t" r="r" b="b"/>
            <a:pathLst>
              <a:path w="2511475" h="1673270">
                <a:moveTo>
                  <a:pt x="0" y="0"/>
                </a:moveTo>
                <a:lnTo>
                  <a:pt x="2511475" y="0"/>
                </a:lnTo>
                <a:lnTo>
                  <a:pt x="2511475" y="1673270"/>
                </a:lnTo>
                <a:lnTo>
                  <a:pt x="0" y="1673270"/>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303820" y="3450385"/>
            <a:ext cx="6909602" cy="2507649"/>
          </a:xfrm>
          <a:prstGeom prst="rect">
            <a:avLst/>
          </a:prstGeom>
        </p:spPr>
        <p:txBody>
          <a:bodyPr lIns="0" tIns="0" rIns="0" bIns="0" rtlCol="0" anchor="t">
            <a:spAutoFit/>
          </a:bodyPr>
          <a:lstStyle/>
          <a:p>
            <a:pPr algn="ctr">
              <a:lnSpc>
                <a:spcPts val="3779"/>
              </a:lnSpc>
            </a:pPr>
            <a:r>
              <a:rPr lang="en-US" sz="3000" b="1">
                <a:solidFill>
                  <a:srgbClr val="41395F"/>
                </a:solidFill>
                <a:latin typeface="Arimo Bold"/>
                <a:ea typeface="Arimo Bold"/>
                <a:cs typeface="Arimo Bold"/>
                <a:sym typeface="Arimo Bold"/>
              </a:rPr>
              <a:t>PERFORMANCES &amp; OBSERVATIONS</a:t>
            </a:r>
          </a:p>
          <a:p>
            <a:pPr algn="l">
              <a:lnSpc>
                <a:spcPts val="2015"/>
              </a:lnSpc>
            </a:pPr>
            <a:endParaRPr lang="en-US" sz="3000" b="1">
              <a:solidFill>
                <a:srgbClr val="41395F"/>
              </a:solidFill>
              <a:latin typeface="Arimo Bold"/>
              <a:ea typeface="Arimo Bold"/>
              <a:cs typeface="Arimo Bold"/>
              <a:sym typeface="Arimo Bold"/>
            </a:endParaRPr>
          </a:p>
          <a:p>
            <a:pPr algn="l">
              <a:lnSpc>
                <a:spcPts val="2015"/>
              </a:lnSpc>
            </a:pPr>
            <a:r>
              <a:rPr lang="en-US" sz="1599" b="1">
                <a:solidFill>
                  <a:srgbClr val="9664A4"/>
                </a:solidFill>
                <a:latin typeface="Arimo Bold"/>
                <a:ea typeface="Arimo Bold"/>
                <a:cs typeface="Arimo Bold"/>
                <a:sym typeface="Arimo Bold"/>
              </a:rPr>
              <a:t>Performance Information</a:t>
            </a:r>
          </a:p>
          <a:p>
            <a:pPr marL="259080" lvl="1" indent="-129540" algn="l">
              <a:lnSpc>
                <a:spcPts val="1512"/>
              </a:lnSpc>
              <a:buFont typeface="Arial"/>
              <a:buChar char="•"/>
            </a:pPr>
            <a:r>
              <a:rPr lang="en-US" sz="1200">
                <a:solidFill>
                  <a:srgbClr val="000000"/>
                </a:solidFill>
                <a:latin typeface="Arimo"/>
                <a:ea typeface="Arimo"/>
                <a:cs typeface="Arimo"/>
                <a:sym typeface="Arimo"/>
              </a:rPr>
              <a:t>Families will receive an email notification at the end of the third week of the program with performance details. Casting will be posted on the Academy Google Site at that time. </a:t>
            </a:r>
          </a:p>
          <a:p>
            <a:pPr marL="259080" lvl="1" indent="-129540" algn="l">
              <a:lnSpc>
                <a:spcPts val="1512"/>
              </a:lnSpc>
              <a:buFont typeface="Arial"/>
              <a:buChar char="•"/>
            </a:pPr>
            <a:r>
              <a:rPr lang="en-US" sz="1200">
                <a:solidFill>
                  <a:srgbClr val="000000"/>
                </a:solidFill>
                <a:latin typeface="Arimo"/>
                <a:ea typeface="Arimo"/>
                <a:cs typeface="Arimo"/>
                <a:sym typeface="Arimo"/>
              </a:rPr>
              <a:t>Families should not purchase tickets until the cast is announced. Because available seating is limited, we recommend that only immediate family members attend.</a:t>
            </a:r>
          </a:p>
          <a:p>
            <a:pPr marL="259080" lvl="1" indent="-129540" algn="l">
              <a:lnSpc>
                <a:spcPts val="1512"/>
              </a:lnSpc>
              <a:buFont typeface="Arial"/>
              <a:buChar char="•"/>
            </a:pPr>
            <a:r>
              <a:rPr lang="en-US" sz="1200">
                <a:solidFill>
                  <a:srgbClr val="000000"/>
                </a:solidFill>
                <a:latin typeface="Arimo"/>
                <a:ea typeface="Arimo"/>
                <a:cs typeface="Arimo"/>
                <a:sym typeface="Arimo"/>
              </a:rPr>
              <a:t>Photography and video recording are not permitted during summer performances. Due to choreographic rights, we are unable to sell recordings of summer performances.</a:t>
            </a:r>
          </a:p>
          <a:p>
            <a:pPr marL="259080" lvl="1" indent="-129540" algn="l">
              <a:lnSpc>
                <a:spcPts val="1512"/>
              </a:lnSpc>
              <a:buFont typeface="Arial"/>
              <a:buChar char="•"/>
            </a:pPr>
            <a:r>
              <a:rPr lang="en-US" sz="1200">
                <a:solidFill>
                  <a:srgbClr val="000000"/>
                </a:solidFill>
                <a:latin typeface="Arimo"/>
                <a:ea typeface="Arimo"/>
                <a:cs typeface="Arimo"/>
                <a:sym typeface="Arimo"/>
              </a:rPr>
              <a:t>Students are encouraged to watch the technical/dress rehearsal, as they will not be able to attend a performance without a ticket.</a:t>
            </a:r>
          </a:p>
        </p:txBody>
      </p:sp>
      <p:sp>
        <p:nvSpPr>
          <p:cNvPr id="9" name="TextBox 9"/>
          <p:cNvSpPr txBox="1"/>
          <p:nvPr/>
        </p:nvSpPr>
        <p:spPr>
          <a:xfrm>
            <a:off x="303820" y="6085000"/>
            <a:ext cx="3476180" cy="2935943"/>
          </a:xfrm>
          <a:prstGeom prst="rect">
            <a:avLst/>
          </a:prstGeom>
        </p:spPr>
        <p:txBody>
          <a:bodyPr lIns="0" tIns="0" rIns="0" bIns="0" rtlCol="0" anchor="t">
            <a:spAutoFit/>
          </a:bodyPr>
          <a:lstStyle/>
          <a:p>
            <a:pPr algn="l">
              <a:lnSpc>
                <a:spcPts val="2063"/>
              </a:lnSpc>
            </a:pPr>
            <a:r>
              <a:rPr lang="en-US" sz="1599" b="1">
                <a:solidFill>
                  <a:srgbClr val="9664A4"/>
                </a:solidFill>
                <a:latin typeface="Arimo Bold"/>
                <a:ea typeface="Arimo Bold"/>
                <a:cs typeface="Arimo Bold"/>
                <a:sym typeface="Arimo Bold"/>
              </a:rPr>
              <a:t>Tickets</a:t>
            </a:r>
          </a:p>
          <a:p>
            <a:pPr marL="259080" lvl="1" indent="-129540" algn="l">
              <a:lnSpc>
                <a:spcPts val="1548"/>
              </a:lnSpc>
              <a:buFont typeface="Arial"/>
              <a:buChar char="•"/>
            </a:pPr>
            <a:r>
              <a:rPr lang="en-US" sz="1200">
                <a:solidFill>
                  <a:srgbClr val="000000"/>
                </a:solidFill>
                <a:latin typeface="Arimo"/>
                <a:ea typeface="Arimo"/>
                <a:cs typeface="Arimo"/>
                <a:sym typeface="Arimo"/>
              </a:rPr>
              <a:t>On sale: Monday, July 12th at 10:00AM CT</a:t>
            </a:r>
          </a:p>
          <a:p>
            <a:pPr marL="259080" lvl="1" indent="-129540" algn="l">
              <a:lnSpc>
                <a:spcPts val="1548"/>
              </a:lnSpc>
              <a:buFont typeface="Arial"/>
              <a:buChar char="•"/>
            </a:pPr>
            <a:r>
              <a:rPr lang="en-US" sz="1200">
                <a:solidFill>
                  <a:srgbClr val="000000"/>
                </a:solidFill>
                <a:latin typeface="Arimo"/>
                <a:ea typeface="Arimo"/>
                <a:cs typeface="Arimo"/>
                <a:sym typeface="Arimo"/>
              </a:rPr>
              <a:t>Price: $15 per ticket</a:t>
            </a:r>
          </a:p>
          <a:p>
            <a:pPr marL="259080" lvl="1" indent="-129540" algn="l">
              <a:lnSpc>
                <a:spcPts val="1548"/>
              </a:lnSpc>
              <a:buFont typeface="Arial"/>
              <a:buChar char="•"/>
            </a:pPr>
            <a:r>
              <a:rPr lang="en-US" sz="1200">
                <a:solidFill>
                  <a:srgbClr val="000000"/>
                </a:solidFill>
                <a:latin typeface="Arimo"/>
                <a:ea typeface="Arimo"/>
                <a:cs typeface="Arimo"/>
                <a:sym typeface="Arimo"/>
              </a:rPr>
              <a:t>How to Purchase: Call the Box Office at 713-227-2787 during business hours (Monday-Friday 9:00 a.m.-5:00PM CT)</a:t>
            </a:r>
          </a:p>
          <a:p>
            <a:pPr marL="259080" lvl="1" indent="-129540" algn="l">
              <a:lnSpc>
                <a:spcPts val="1548"/>
              </a:lnSpc>
              <a:buFont typeface="Arial"/>
              <a:buChar char="•"/>
            </a:pPr>
            <a:r>
              <a:rPr lang="en-US" sz="1200">
                <a:solidFill>
                  <a:srgbClr val="000000"/>
                </a:solidFill>
                <a:latin typeface="Arimo"/>
                <a:ea typeface="Arimo"/>
                <a:cs typeface="Arimo"/>
                <a:sym typeface="Arimo"/>
              </a:rPr>
              <a:t>Tickets are general admission with no reserved seating.</a:t>
            </a:r>
          </a:p>
          <a:p>
            <a:pPr marL="259080" lvl="1" indent="-129540" algn="l">
              <a:lnSpc>
                <a:spcPts val="1548"/>
              </a:lnSpc>
              <a:buFont typeface="Arial"/>
              <a:buChar char="•"/>
            </a:pPr>
            <a:r>
              <a:rPr lang="en-US" sz="1200">
                <a:solidFill>
                  <a:srgbClr val="000000"/>
                </a:solidFill>
                <a:latin typeface="Arimo"/>
                <a:ea typeface="Arimo"/>
                <a:cs typeface="Arimo"/>
                <a:sym typeface="Arimo"/>
              </a:rPr>
              <a:t>No refunds accepted. Exchanges are limited to casting changes.</a:t>
            </a:r>
          </a:p>
          <a:p>
            <a:pPr marL="259080" lvl="1" indent="-129540" algn="l">
              <a:lnSpc>
                <a:spcPts val="1548"/>
              </a:lnSpc>
              <a:buFont typeface="Arial"/>
              <a:buChar char="•"/>
            </a:pPr>
            <a:r>
              <a:rPr lang="en-US" sz="1200">
                <a:solidFill>
                  <a:srgbClr val="000000"/>
                </a:solidFill>
                <a:latin typeface="Arimo"/>
                <a:ea typeface="Arimo"/>
                <a:cs typeface="Arimo"/>
                <a:sym typeface="Arimo"/>
              </a:rPr>
              <a:t>Tickets will be available for pickup on Thursday, July 22nd and Friday, July 23rd from 10:00AM CT until the start of each performance in the lobby of the Margaret Alkek Williams Dance Center. </a:t>
            </a:r>
          </a:p>
        </p:txBody>
      </p:sp>
      <p:sp>
        <p:nvSpPr>
          <p:cNvPr id="10" name="TextBox 10"/>
          <p:cNvSpPr txBox="1"/>
          <p:nvPr/>
        </p:nvSpPr>
        <p:spPr>
          <a:xfrm>
            <a:off x="756000" y="9163818"/>
            <a:ext cx="6048000" cy="1127363"/>
          </a:xfrm>
          <a:prstGeom prst="rect">
            <a:avLst/>
          </a:prstGeom>
        </p:spPr>
        <p:txBody>
          <a:bodyPr lIns="0" tIns="0" rIns="0" bIns="0" rtlCol="0" anchor="t">
            <a:spAutoFit/>
          </a:bodyPr>
          <a:lstStyle/>
          <a:p>
            <a:pPr algn="ctr">
              <a:lnSpc>
                <a:spcPts val="1887"/>
              </a:lnSpc>
            </a:pPr>
            <a:r>
              <a:rPr lang="en-US" sz="1599" b="1">
                <a:solidFill>
                  <a:srgbClr val="9664A4"/>
                </a:solidFill>
                <a:latin typeface="Arimo Bold"/>
                <a:ea typeface="Arimo Bold"/>
                <a:cs typeface="Arimo Bold"/>
                <a:sym typeface="Arimo Bold"/>
              </a:rPr>
              <a:t>Classroom Observations</a:t>
            </a:r>
          </a:p>
          <a:p>
            <a:pPr marL="259080" lvl="1" indent="-129540" algn="l">
              <a:lnSpc>
                <a:spcPts val="1512"/>
              </a:lnSpc>
              <a:buFont typeface="Arial"/>
              <a:buChar char="•"/>
            </a:pPr>
            <a:r>
              <a:rPr lang="en-US" sz="1200">
                <a:solidFill>
                  <a:srgbClr val="000000"/>
                </a:solidFill>
                <a:latin typeface="Arimo"/>
                <a:ea typeface="Arimo"/>
                <a:cs typeface="Arimo"/>
                <a:sym typeface="Arimo"/>
              </a:rPr>
              <a:t>Classroom observations will take place during the last week of the summer program.</a:t>
            </a:r>
          </a:p>
          <a:p>
            <a:pPr marL="259080" lvl="1" indent="-129540" algn="l">
              <a:lnSpc>
                <a:spcPts val="1416"/>
              </a:lnSpc>
              <a:buFont typeface="Arial"/>
              <a:buChar char="•"/>
            </a:pPr>
            <a:r>
              <a:rPr lang="en-US" sz="1200">
                <a:solidFill>
                  <a:srgbClr val="000000"/>
                </a:solidFill>
                <a:latin typeface="Arimo"/>
                <a:ea typeface="Arimo"/>
                <a:cs typeface="Arimo"/>
                <a:sym typeface="Arimo"/>
              </a:rPr>
              <a:t>Families will have the opportunity to observe their students' ballet technique class on a specific date.</a:t>
            </a:r>
          </a:p>
          <a:p>
            <a:pPr marL="259080" lvl="1" indent="-129540" algn="l">
              <a:lnSpc>
                <a:spcPts val="1416"/>
              </a:lnSpc>
              <a:buFont typeface="Arial"/>
              <a:buChar char="•"/>
            </a:pPr>
            <a:r>
              <a:rPr lang="en-US" sz="1200">
                <a:solidFill>
                  <a:srgbClr val="000000"/>
                </a:solidFill>
                <a:latin typeface="Arimo"/>
                <a:ea typeface="Arimo"/>
                <a:cs typeface="Arimo"/>
                <a:sym typeface="Arimo"/>
              </a:rPr>
              <a:t>The observation schedule and details will be emailed at the end of the third week of the program.</a:t>
            </a:r>
          </a:p>
        </p:txBody>
      </p:sp>
      <p:sp>
        <p:nvSpPr>
          <p:cNvPr id="11" name="TextBox 11"/>
          <p:cNvSpPr txBox="1"/>
          <p:nvPr/>
        </p:nvSpPr>
        <p:spPr>
          <a:xfrm>
            <a:off x="3848568" y="6065950"/>
            <a:ext cx="2842622" cy="259714"/>
          </a:xfrm>
          <a:prstGeom prst="rect">
            <a:avLst/>
          </a:prstGeom>
        </p:spPr>
        <p:txBody>
          <a:bodyPr lIns="0" tIns="0" rIns="0" bIns="0" rtlCol="0" anchor="t">
            <a:spAutoFit/>
          </a:bodyPr>
          <a:lstStyle/>
          <a:p>
            <a:pPr marL="0" lvl="0" indent="0" algn="l">
              <a:lnSpc>
                <a:spcPts val="1960"/>
              </a:lnSpc>
            </a:pPr>
            <a:endParaRPr/>
          </a:p>
        </p:txBody>
      </p:sp>
      <p:sp>
        <p:nvSpPr>
          <p:cNvPr id="12" name="TextBox 12"/>
          <p:cNvSpPr txBox="1"/>
          <p:nvPr/>
        </p:nvSpPr>
        <p:spPr>
          <a:xfrm>
            <a:off x="4037931" y="6085000"/>
            <a:ext cx="3175490" cy="2618194"/>
          </a:xfrm>
          <a:prstGeom prst="rect">
            <a:avLst/>
          </a:prstGeom>
        </p:spPr>
        <p:txBody>
          <a:bodyPr lIns="0" tIns="0" rIns="0" bIns="0" rtlCol="0" anchor="t">
            <a:spAutoFit/>
          </a:bodyPr>
          <a:lstStyle/>
          <a:p>
            <a:pPr algn="l">
              <a:lnSpc>
                <a:spcPts val="2095"/>
              </a:lnSpc>
            </a:pPr>
            <a:r>
              <a:rPr lang="en-US" sz="1599" b="1">
                <a:solidFill>
                  <a:srgbClr val="9664A4"/>
                </a:solidFill>
                <a:latin typeface="Arimo Bold"/>
                <a:ea typeface="Arimo Bold"/>
                <a:cs typeface="Arimo Bold"/>
                <a:sym typeface="Arimo Bold"/>
              </a:rPr>
              <a:t>Performance Location, Dates, &amp; Times</a:t>
            </a:r>
          </a:p>
          <a:p>
            <a:pPr marL="259080" lvl="1" indent="-129540" algn="l">
              <a:lnSpc>
                <a:spcPts val="1572"/>
              </a:lnSpc>
              <a:buFont typeface="Arial"/>
              <a:buChar char="•"/>
            </a:pPr>
            <a:r>
              <a:rPr lang="en-US" sz="1200">
                <a:solidFill>
                  <a:srgbClr val="000000"/>
                </a:solidFill>
                <a:latin typeface="Arimo"/>
                <a:ea typeface="Arimo"/>
                <a:cs typeface="Arimo"/>
                <a:sym typeface="Arimo"/>
              </a:rPr>
              <a:t>Location: Margaret Alkek Williams Dance Center, 601 Preston Street, Houston, TX 77002</a:t>
            </a:r>
          </a:p>
          <a:p>
            <a:pPr marL="259080" lvl="1" indent="-129540" algn="l">
              <a:lnSpc>
                <a:spcPts val="1572"/>
              </a:lnSpc>
              <a:buFont typeface="Arial"/>
              <a:buChar char="•"/>
            </a:pPr>
            <a:r>
              <a:rPr lang="en-US" sz="1200">
                <a:solidFill>
                  <a:srgbClr val="000000"/>
                </a:solidFill>
                <a:latin typeface="Arimo"/>
                <a:ea typeface="Arimo"/>
                <a:cs typeface="Arimo"/>
                <a:sym typeface="Arimo"/>
              </a:rPr>
              <a:t>Dates &amp; Times: </a:t>
            </a:r>
            <a:r>
              <a:rPr lang="en-US" sz="1200" i="1">
                <a:solidFill>
                  <a:srgbClr val="000000"/>
                </a:solidFill>
                <a:latin typeface="Arimo Italics"/>
                <a:ea typeface="Arimo Italics"/>
                <a:cs typeface="Arimo Italics"/>
                <a:sym typeface="Arimo Italics"/>
              </a:rPr>
              <a:t>Times are listed in Central Time. Dates and times are subject to change.</a:t>
            </a:r>
          </a:p>
          <a:p>
            <a:pPr marL="518160" lvl="2" indent="-172720" algn="l">
              <a:lnSpc>
                <a:spcPts val="1572"/>
              </a:lnSpc>
              <a:buFont typeface="Arial"/>
              <a:buChar char="⚬"/>
            </a:pPr>
            <a:r>
              <a:rPr lang="en-US" sz="1200">
                <a:solidFill>
                  <a:srgbClr val="000000"/>
                </a:solidFill>
                <a:latin typeface="Arimo"/>
                <a:ea typeface="Arimo"/>
                <a:cs typeface="Arimo"/>
                <a:sym typeface="Arimo"/>
              </a:rPr>
              <a:t>Thursday, July 22nd 4:00PM &amp; 7:00PM</a:t>
            </a:r>
          </a:p>
          <a:p>
            <a:pPr marL="518160" lvl="2" indent="-172720" algn="l">
              <a:lnSpc>
                <a:spcPts val="1572"/>
              </a:lnSpc>
              <a:buFont typeface="Arial"/>
              <a:buChar char="⚬"/>
            </a:pPr>
            <a:r>
              <a:rPr lang="en-US" sz="1200">
                <a:solidFill>
                  <a:srgbClr val="000000"/>
                </a:solidFill>
                <a:latin typeface="Arimo"/>
                <a:ea typeface="Arimo"/>
                <a:cs typeface="Arimo"/>
                <a:sym typeface="Arimo"/>
              </a:rPr>
              <a:t>Friday, July 23rd 1:30PM &amp; 4:00PM</a:t>
            </a:r>
          </a:p>
          <a:p>
            <a:pPr marL="259080" lvl="1" indent="-129540" algn="l">
              <a:lnSpc>
                <a:spcPts val="1572"/>
              </a:lnSpc>
              <a:buFont typeface="Arial"/>
              <a:buChar char="•"/>
            </a:pPr>
            <a:r>
              <a:rPr lang="en-US" sz="1200">
                <a:solidFill>
                  <a:srgbClr val="000000"/>
                </a:solidFill>
                <a:latin typeface="Arimo"/>
                <a:ea typeface="Arimo"/>
                <a:cs typeface="Arimo"/>
                <a:sym typeface="Arimo"/>
              </a:rPr>
              <a:t>Viewing Options: In-Person &amp; Livestream (links will be available on the Summer Google 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4678251" y="1826407"/>
            <a:ext cx="2125749" cy="2535731"/>
          </a:xfrm>
          <a:custGeom>
            <a:avLst/>
            <a:gdLst/>
            <a:ahLst/>
            <a:cxnLst/>
            <a:rect l="l" t="t" r="r" b="b"/>
            <a:pathLst>
              <a:path w="2125749" h="2535731">
                <a:moveTo>
                  <a:pt x="0" y="0"/>
                </a:moveTo>
                <a:lnTo>
                  <a:pt x="2125749" y="0"/>
                </a:lnTo>
                <a:lnTo>
                  <a:pt x="2125749" y="2535732"/>
                </a:lnTo>
                <a:lnTo>
                  <a:pt x="0" y="2535732"/>
                </a:lnTo>
                <a:lnTo>
                  <a:pt x="0" y="0"/>
                </a:lnTo>
                <a:close/>
              </a:path>
            </a:pathLst>
          </a:custGeom>
          <a:blipFill>
            <a:blip r:embed="rId2"/>
            <a:stretch>
              <a:fillRect t="-12166" r="-220"/>
            </a:stretch>
          </a:blipFill>
        </p:spPr>
        <p:txBody>
          <a:bodyPr/>
          <a:lstStyle/>
          <a:p>
            <a:endParaRPr lang="en-US"/>
          </a:p>
        </p:txBody>
      </p:sp>
      <p:sp>
        <p:nvSpPr>
          <p:cNvPr id="3" name="TextBox 3"/>
          <p:cNvSpPr txBox="1"/>
          <p:nvPr/>
        </p:nvSpPr>
        <p:spPr>
          <a:xfrm>
            <a:off x="293424" y="112223"/>
            <a:ext cx="6982619" cy="10467837"/>
          </a:xfrm>
          <a:prstGeom prst="rect">
            <a:avLst/>
          </a:prstGeom>
        </p:spPr>
        <p:txBody>
          <a:bodyPr lIns="0" tIns="0" rIns="0" bIns="0" rtlCol="0" anchor="t">
            <a:spAutoFit/>
          </a:bodyPr>
          <a:lstStyle/>
          <a:p>
            <a:pPr algn="ctr">
              <a:lnSpc>
                <a:spcPts val="3300"/>
              </a:lnSpc>
            </a:pPr>
            <a:r>
              <a:rPr lang="en-US" sz="3000" b="1">
                <a:solidFill>
                  <a:srgbClr val="41395F"/>
                </a:solidFill>
                <a:latin typeface="Arimo Bold"/>
                <a:ea typeface="Arimo Bold"/>
                <a:cs typeface="Arimo Bold"/>
                <a:sym typeface="Arimo Bold"/>
              </a:rPr>
              <a:t>UNIVERSITY OF ST. THOMAS DORMITORY</a:t>
            </a:r>
            <a:r>
              <a:rPr lang="en-US" sz="3000" b="1">
                <a:solidFill>
                  <a:srgbClr val="000000"/>
                </a:solidFill>
                <a:latin typeface="Arimo Bold"/>
                <a:ea typeface="Arimo Bold"/>
                <a:cs typeface="Arimo Bold"/>
                <a:sym typeface="Arimo Bold"/>
              </a:rPr>
              <a:t> </a:t>
            </a:r>
            <a:r>
              <a:rPr lang="en-US" sz="3000" b="1">
                <a:solidFill>
                  <a:srgbClr val="9664A4"/>
                </a:solidFill>
                <a:latin typeface="Arimo Bold"/>
                <a:ea typeface="Arimo Bold"/>
                <a:cs typeface="Arimo Bold"/>
                <a:sym typeface="Arimo Bold"/>
              </a:rPr>
              <a:t>(UST)</a:t>
            </a:r>
          </a:p>
          <a:p>
            <a:pPr algn="just">
              <a:lnSpc>
                <a:spcPts val="1600"/>
              </a:lnSpc>
            </a:pPr>
            <a:r>
              <a:rPr lang="en-US" sz="1250" b="1">
                <a:solidFill>
                  <a:srgbClr val="9664A4"/>
                </a:solidFill>
                <a:latin typeface="Arimo Bold"/>
                <a:ea typeface="Arimo Bold"/>
                <a:cs typeface="Arimo Bold"/>
                <a:sym typeface="Arimo Bold"/>
              </a:rPr>
              <a:t>Dorm Address:</a:t>
            </a:r>
          </a:p>
          <a:p>
            <a:pPr algn="just">
              <a:lnSpc>
                <a:spcPts val="1600"/>
              </a:lnSpc>
            </a:pPr>
            <a:r>
              <a:rPr lang="en-US" sz="1250">
                <a:solidFill>
                  <a:srgbClr val="000000"/>
                </a:solidFill>
                <a:latin typeface="Arimo"/>
                <a:ea typeface="Arimo"/>
                <a:cs typeface="Arimo"/>
                <a:sym typeface="Arimo"/>
              </a:rPr>
              <a:t>University of St. Thomas</a:t>
            </a:r>
          </a:p>
          <a:p>
            <a:pPr algn="just">
              <a:lnSpc>
                <a:spcPts val="1600"/>
              </a:lnSpc>
            </a:pPr>
            <a:r>
              <a:rPr lang="en-US" sz="1250">
                <a:solidFill>
                  <a:srgbClr val="000000"/>
                </a:solidFill>
                <a:latin typeface="Arimo"/>
                <a:ea typeface="Arimo"/>
                <a:cs typeface="Arimo"/>
                <a:sym typeface="Arimo"/>
              </a:rPr>
              <a:t>Guinan Hall</a:t>
            </a:r>
          </a:p>
          <a:p>
            <a:pPr algn="just">
              <a:lnSpc>
                <a:spcPts val="1600"/>
              </a:lnSpc>
            </a:pPr>
            <a:r>
              <a:rPr lang="en-US" sz="1250">
                <a:solidFill>
                  <a:srgbClr val="000000"/>
                </a:solidFill>
                <a:latin typeface="Arimo"/>
                <a:ea typeface="Arimo"/>
                <a:cs typeface="Arimo"/>
                <a:sym typeface="Arimo"/>
              </a:rPr>
              <a:t>1303 Sul Ross Street </a:t>
            </a:r>
          </a:p>
          <a:p>
            <a:pPr algn="just">
              <a:lnSpc>
                <a:spcPts val="1600"/>
              </a:lnSpc>
            </a:pPr>
            <a:r>
              <a:rPr lang="en-US" sz="1250">
                <a:solidFill>
                  <a:srgbClr val="000000"/>
                </a:solidFill>
                <a:latin typeface="Arimo"/>
                <a:ea typeface="Arimo"/>
                <a:cs typeface="Arimo"/>
                <a:sym typeface="Arimo"/>
              </a:rPr>
              <a:t>Houston, TX 77006</a:t>
            </a:r>
          </a:p>
          <a:p>
            <a:pPr algn="just">
              <a:lnSpc>
                <a:spcPts val="1600"/>
              </a:lnSpc>
            </a:pPr>
            <a:endParaRPr lang="en-US" sz="1250">
              <a:solidFill>
                <a:srgbClr val="000000"/>
              </a:solidFill>
              <a:latin typeface="Arimo"/>
              <a:ea typeface="Arimo"/>
              <a:cs typeface="Arimo"/>
              <a:sym typeface="Arimo"/>
            </a:endParaRPr>
          </a:p>
          <a:p>
            <a:pPr algn="just">
              <a:lnSpc>
                <a:spcPts val="1600"/>
              </a:lnSpc>
            </a:pPr>
            <a:r>
              <a:rPr lang="en-US" sz="1250" b="1">
                <a:solidFill>
                  <a:srgbClr val="9664A4"/>
                </a:solidFill>
                <a:latin typeface="Arimo Bold"/>
                <a:ea typeface="Arimo Bold"/>
                <a:cs typeface="Arimo Bold"/>
                <a:sym typeface="Arimo Bold"/>
              </a:rPr>
              <a:t>Qualifications:</a:t>
            </a:r>
          </a:p>
          <a:p>
            <a:pPr marL="269876" lvl="1" indent="-134938" algn="just">
              <a:lnSpc>
                <a:spcPts val="1600"/>
              </a:lnSpc>
              <a:buFont typeface="Arial"/>
              <a:buChar char="•"/>
            </a:pPr>
            <a:r>
              <a:rPr lang="en-US" sz="1250">
                <a:solidFill>
                  <a:srgbClr val="000000"/>
                </a:solidFill>
                <a:latin typeface="Arimo"/>
                <a:ea typeface="Arimo"/>
                <a:cs typeface="Arimo"/>
                <a:sym typeface="Arimo"/>
              </a:rPr>
              <a:t>Students ages 12-17 </a:t>
            </a:r>
          </a:p>
          <a:p>
            <a:pPr marL="539752" lvl="2" indent="-179917" algn="just">
              <a:lnSpc>
                <a:spcPts val="1600"/>
              </a:lnSpc>
              <a:buFont typeface="Arial"/>
              <a:buChar char="⚬"/>
            </a:pPr>
            <a:r>
              <a:rPr lang="en-US" sz="1250">
                <a:solidFill>
                  <a:srgbClr val="000000"/>
                </a:solidFill>
                <a:latin typeface="Arimo"/>
                <a:ea typeface="Arimo"/>
                <a:cs typeface="Arimo"/>
                <a:sym typeface="Arimo"/>
              </a:rPr>
              <a:t>Minimum age = 12 as of 6/19/2026</a:t>
            </a:r>
          </a:p>
          <a:p>
            <a:pPr marL="539752" lvl="2" indent="-179917" algn="just">
              <a:lnSpc>
                <a:spcPts val="1600"/>
              </a:lnSpc>
              <a:buFont typeface="Arial"/>
              <a:buChar char="⚬"/>
            </a:pPr>
            <a:r>
              <a:rPr lang="en-US" sz="1250">
                <a:solidFill>
                  <a:srgbClr val="000000"/>
                </a:solidFill>
                <a:latin typeface="Arimo"/>
                <a:ea typeface="Arimo"/>
                <a:cs typeface="Arimo"/>
                <a:sym typeface="Arimo"/>
              </a:rPr>
              <a:t>Maximum age = 17 as of 7/24/2026 </a:t>
            </a:r>
          </a:p>
          <a:p>
            <a:pPr marL="269876" lvl="1" indent="-134938" algn="just">
              <a:lnSpc>
                <a:spcPts val="1600"/>
              </a:lnSpc>
              <a:buFont typeface="Arial"/>
              <a:buChar char="•"/>
            </a:pPr>
            <a:r>
              <a:rPr lang="en-US" sz="1250">
                <a:solidFill>
                  <a:srgbClr val="000000"/>
                </a:solidFill>
                <a:latin typeface="Arimo"/>
                <a:ea typeface="Arimo"/>
                <a:cs typeface="Arimo"/>
                <a:sym typeface="Arimo"/>
              </a:rPr>
              <a:t>Priority will be given to students who live outside of </a:t>
            </a:r>
          </a:p>
          <a:p>
            <a:pPr algn="just">
              <a:lnSpc>
                <a:spcPts val="1600"/>
              </a:lnSpc>
            </a:pPr>
            <a:r>
              <a:rPr lang="en-US" sz="1250">
                <a:solidFill>
                  <a:srgbClr val="000000"/>
                </a:solidFill>
                <a:latin typeface="Arimo"/>
                <a:ea typeface="Arimo"/>
                <a:cs typeface="Arimo"/>
                <a:sym typeface="Arimo"/>
              </a:rPr>
              <a:t>the Houston area.</a:t>
            </a:r>
          </a:p>
          <a:p>
            <a:pPr marL="269876" lvl="1" indent="-134938" algn="just">
              <a:lnSpc>
                <a:spcPts val="1600"/>
              </a:lnSpc>
              <a:buFont typeface="Arial"/>
              <a:buChar char="•"/>
            </a:pPr>
            <a:r>
              <a:rPr lang="en-US" sz="1250">
                <a:solidFill>
                  <a:srgbClr val="000000"/>
                </a:solidFill>
                <a:latin typeface="Arimo"/>
                <a:ea typeface="Arimo"/>
                <a:cs typeface="Arimo"/>
                <a:sym typeface="Arimo"/>
              </a:rPr>
              <a:t>Partial stay in the dormitory is not allowed.</a:t>
            </a:r>
          </a:p>
          <a:p>
            <a:pPr algn="just">
              <a:lnSpc>
                <a:spcPts val="1088"/>
              </a:lnSpc>
            </a:pPr>
            <a:endParaRPr lang="en-US" sz="1250">
              <a:solidFill>
                <a:srgbClr val="000000"/>
              </a:solidFill>
              <a:latin typeface="Arimo"/>
              <a:ea typeface="Arimo"/>
              <a:cs typeface="Arimo"/>
              <a:sym typeface="Arimo"/>
            </a:endParaRPr>
          </a:p>
          <a:p>
            <a:pPr marL="0" lvl="0" indent="0" algn="just">
              <a:lnSpc>
                <a:spcPts val="1600"/>
              </a:lnSpc>
            </a:pPr>
            <a:r>
              <a:rPr lang="en-US" sz="1250" b="1">
                <a:solidFill>
                  <a:srgbClr val="9664A4"/>
                </a:solidFill>
                <a:latin typeface="Arimo Bold"/>
                <a:ea typeface="Arimo Bold"/>
                <a:cs typeface="Arimo Bold"/>
                <a:sym typeface="Arimo Bold"/>
              </a:rPr>
              <a:t>Costs:</a:t>
            </a:r>
          </a:p>
          <a:p>
            <a:pPr marL="0" lvl="0" indent="0" algn="just">
              <a:lnSpc>
                <a:spcPts val="1600"/>
              </a:lnSpc>
            </a:pPr>
            <a:r>
              <a:rPr lang="en-US" sz="1250">
                <a:solidFill>
                  <a:srgbClr val="000000"/>
                </a:solidFill>
                <a:latin typeface="Arimo"/>
                <a:ea typeface="Arimo"/>
                <a:cs typeface="Arimo"/>
                <a:sym typeface="Arimo"/>
              </a:rPr>
              <a:t>$3400 + $300 housing registration fee</a:t>
            </a:r>
          </a:p>
          <a:p>
            <a:pPr marL="0" lvl="0" indent="0" algn="just">
              <a:lnSpc>
                <a:spcPts val="320"/>
              </a:lnSpc>
            </a:pPr>
            <a:endParaRPr lang="en-US" sz="1250">
              <a:solidFill>
                <a:srgbClr val="000000"/>
              </a:solidFill>
              <a:latin typeface="Arimo"/>
              <a:ea typeface="Arimo"/>
              <a:cs typeface="Arimo"/>
              <a:sym typeface="Arimo"/>
            </a:endParaRPr>
          </a:p>
          <a:p>
            <a:pPr algn="just">
              <a:lnSpc>
                <a:spcPts val="1600"/>
              </a:lnSpc>
            </a:pPr>
            <a:r>
              <a:rPr lang="en-US" sz="1250" b="1">
                <a:solidFill>
                  <a:srgbClr val="9664A4"/>
                </a:solidFill>
                <a:latin typeface="Arimo Bold"/>
                <a:ea typeface="Arimo Bold"/>
                <a:cs typeface="Arimo Bold"/>
                <a:sym typeface="Arimo Bold"/>
              </a:rPr>
              <a:t>The cost includes:</a:t>
            </a:r>
          </a:p>
          <a:p>
            <a:pPr marL="269876" lvl="1" indent="-134938" algn="l">
              <a:lnSpc>
                <a:spcPts val="1600"/>
              </a:lnSpc>
              <a:buFont typeface="Arial"/>
              <a:buChar char="•"/>
            </a:pPr>
            <a:r>
              <a:rPr lang="en-US" sz="1250">
                <a:solidFill>
                  <a:srgbClr val="000000"/>
                </a:solidFill>
                <a:latin typeface="Arimo"/>
                <a:ea typeface="Arimo"/>
                <a:cs typeface="Arimo"/>
                <a:sym typeface="Arimo"/>
              </a:rPr>
              <a:t>Breakfast and dinner daily, beginning with dinner on 6/19 and concluding with breakfast on 7/24.</a:t>
            </a:r>
          </a:p>
          <a:p>
            <a:pPr marL="539752" lvl="2" indent="-179917" algn="l">
              <a:lnSpc>
                <a:spcPts val="1600"/>
              </a:lnSpc>
              <a:buFont typeface="Arial"/>
              <a:buChar char="⚬"/>
            </a:pPr>
            <a:r>
              <a:rPr lang="en-US" sz="1250">
                <a:solidFill>
                  <a:srgbClr val="000000"/>
                </a:solidFill>
                <a:latin typeface="Arimo"/>
                <a:ea typeface="Arimo"/>
                <a:cs typeface="Arimo"/>
                <a:sym typeface="Arimo"/>
              </a:rPr>
              <a:t>Provided at the UST cafeteria: UST &amp; HB cannot guarantee special dietary accommodations.</a:t>
            </a:r>
          </a:p>
          <a:p>
            <a:pPr marL="269876" lvl="1" indent="-134938" algn="l">
              <a:lnSpc>
                <a:spcPts val="1600"/>
              </a:lnSpc>
              <a:buFont typeface="Arial"/>
              <a:buChar char="•"/>
            </a:pPr>
            <a:r>
              <a:rPr lang="en-US" sz="1250">
                <a:solidFill>
                  <a:srgbClr val="000000"/>
                </a:solidFill>
                <a:latin typeface="Arimo"/>
                <a:ea typeface="Arimo"/>
                <a:cs typeface="Arimo"/>
                <a:sym typeface="Arimo"/>
              </a:rPr>
              <a:t>Dorm Room: Can be a double or triple room. </a:t>
            </a:r>
          </a:p>
          <a:p>
            <a:pPr marL="539752" lvl="2" indent="-179917" algn="l">
              <a:lnSpc>
                <a:spcPts val="1600"/>
              </a:lnSpc>
              <a:buFont typeface="Arial"/>
              <a:buChar char="⚬"/>
            </a:pPr>
            <a:r>
              <a:rPr lang="en-US" sz="1250">
                <a:solidFill>
                  <a:srgbClr val="000000"/>
                </a:solidFill>
                <a:latin typeface="Arimo"/>
                <a:ea typeface="Arimo"/>
                <a:cs typeface="Arimo"/>
                <a:sym typeface="Arimo"/>
              </a:rPr>
              <a:t>2-3 beds, 2-3 dressers, 2-3 desks, MicroFridge in room with freezer and microwave, and cable TV connection.</a:t>
            </a:r>
          </a:p>
          <a:p>
            <a:pPr marL="269876" lvl="1" indent="-134938" algn="l">
              <a:lnSpc>
                <a:spcPts val="1600"/>
              </a:lnSpc>
              <a:buFont typeface="Arial"/>
              <a:buChar char="•"/>
            </a:pPr>
            <a:r>
              <a:rPr lang="en-US" sz="1250">
                <a:solidFill>
                  <a:srgbClr val="000000"/>
                </a:solidFill>
                <a:latin typeface="Arimo"/>
                <a:ea typeface="Arimo"/>
                <a:cs typeface="Arimo"/>
                <a:sym typeface="Arimo"/>
              </a:rPr>
              <a:t>Dorm Hall Facilities: Please note that other programs also use these facilities</a:t>
            </a:r>
          </a:p>
          <a:p>
            <a:pPr marL="539752" lvl="2" indent="-179917" algn="l">
              <a:lnSpc>
                <a:spcPts val="1600"/>
              </a:lnSpc>
              <a:buFont typeface="Arial"/>
              <a:buChar char="⚬"/>
            </a:pPr>
            <a:r>
              <a:rPr lang="en-US" sz="1250">
                <a:solidFill>
                  <a:srgbClr val="000000"/>
                </a:solidFill>
                <a:latin typeface="Arimo"/>
                <a:ea typeface="Arimo"/>
                <a:cs typeface="Arimo"/>
                <a:sym typeface="Arimo"/>
              </a:rPr>
              <a:t>Computer room, recreation room, movie room, and free laundry facilities.</a:t>
            </a:r>
          </a:p>
          <a:p>
            <a:pPr marL="269876" lvl="1" indent="-134938" algn="l">
              <a:lnSpc>
                <a:spcPts val="1600"/>
              </a:lnSpc>
              <a:buFont typeface="Arial"/>
              <a:buChar char="•"/>
            </a:pPr>
            <a:r>
              <a:rPr lang="en-US" sz="1250">
                <a:solidFill>
                  <a:srgbClr val="000000"/>
                </a:solidFill>
                <a:latin typeface="Arimo"/>
                <a:ea typeface="Arimo"/>
                <a:cs typeface="Arimo"/>
                <a:sym typeface="Arimo"/>
              </a:rPr>
              <a:t>Wi-Fi is available in the lobby and rooms.</a:t>
            </a:r>
          </a:p>
          <a:p>
            <a:pPr marL="0" lvl="0" indent="0" algn="l">
              <a:lnSpc>
                <a:spcPts val="1600"/>
              </a:lnSpc>
            </a:pPr>
            <a:endParaRPr lang="en-US" sz="1250">
              <a:solidFill>
                <a:srgbClr val="000000"/>
              </a:solidFill>
              <a:latin typeface="Arimo"/>
              <a:ea typeface="Arimo"/>
              <a:cs typeface="Arimo"/>
              <a:sym typeface="Arimo"/>
            </a:endParaRPr>
          </a:p>
          <a:p>
            <a:pPr marL="0" lvl="0" indent="0" algn="l">
              <a:lnSpc>
                <a:spcPts val="1600"/>
              </a:lnSpc>
            </a:pPr>
            <a:r>
              <a:rPr lang="en-US" sz="1250" b="1">
                <a:solidFill>
                  <a:srgbClr val="9664A4"/>
                </a:solidFill>
                <a:latin typeface="Arimo Bold"/>
                <a:ea typeface="Arimo Bold"/>
                <a:cs typeface="Arimo Bold"/>
                <a:sym typeface="Arimo Bold"/>
              </a:rPr>
              <a:t>Check-In and Check-Out Dates:</a:t>
            </a:r>
          </a:p>
          <a:p>
            <a:pPr marL="269876" lvl="1" indent="-134938" algn="l">
              <a:lnSpc>
                <a:spcPts val="1600"/>
              </a:lnSpc>
              <a:buFont typeface="Arial"/>
              <a:buChar char="•"/>
            </a:pPr>
            <a:r>
              <a:rPr lang="en-US" sz="1250">
                <a:solidFill>
                  <a:srgbClr val="000000"/>
                </a:solidFill>
                <a:latin typeface="Arimo"/>
                <a:ea typeface="Arimo"/>
                <a:cs typeface="Arimo"/>
                <a:sym typeface="Arimo"/>
              </a:rPr>
              <a:t>Check-In: 12:00 PM-4:00 PM on Saturday, June 19th </a:t>
            </a:r>
          </a:p>
          <a:p>
            <a:pPr marL="539752" lvl="2" indent="-179917" algn="l">
              <a:lnSpc>
                <a:spcPts val="1600"/>
              </a:lnSpc>
              <a:buFont typeface="Arial"/>
              <a:buChar char="⚬"/>
            </a:pPr>
            <a:r>
              <a:rPr lang="en-US" sz="1250">
                <a:solidFill>
                  <a:srgbClr val="000000"/>
                </a:solidFill>
                <a:latin typeface="Arimo"/>
                <a:ea typeface="Arimo"/>
                <a:cs typeface="Arimo"/>
                <a:sym typeface="Arimo"/>
              </a:rPr>
              <a:t>If you are unable to check in by 4:00 PM, please email the Lead Chaperones.</a:t>
            </a:r>
          </a:p>
          <a:p>
            <a:pPr marL="269876" lvl="1" indent="-134938" algn="l">
              <a:lnSpc>
                <a:spcPts val="1600"/>
              </a:lnSpc>
              <a:buFont typeface="Arial"/>
              <a:buChar char="•"/>
            </a:pPr>
            <a:r>
              <a:rPr lang="en-US" sz="1250">
                <a:solidFill>
                  <a:srgbClr val="000000"/>
                </a:solidFill>
                <a:latin typeface="Arimo"/>
                <a:ea typeface="Arimo"/>
                <a:cs typeface="Arimo"/>
                <a:sym typeface="Arimo"/>
              </a:rPr>
              <a:t>Mandatory Orientation: Sunday, June 20th </a:t>
            </a:r>
          </a:p>
          <a:p>
            <a:pPr marL="269876" lvl="1" indent="-134938" algn="l">
              <a:lnSpc>
                <a:spcPts val="1600"/>
              </a:lnSpc>
              <a:buFont typeface="Arial"/>
              <a:buChar char="•"/>
            </a:pPr>
            <a:r>
              <a:rPr lang="en-US" sz="1250">
                <a:solidFill>
                  <a:srgbClr val="000000"/>
                </a:solidFill>
                <a:latin typeface="Arimo"/>
                <a:ea typeface="Arimo"/>
                <a:cs typeface="Arimo"/>
                <a:sym typeface="Arimo"/>
              </a:rPr>
              <a:t>Check-Out: 10:00 AM-9:00 PM on Friday, July 23rd or 7:30 AM- 12:00 PM on Saturday, July 24th</a:t>
            </a:r>
          </a:p>
          <a:p>
            <a:pPr marL="539752" lvl="2" indent="-179917" algn="l">
              <a:lnSpc>
                <a:spcPts val="1600"/>
              </a:lnSpc>
              <a:buFont typeface="Arial"/>
              <a:buChar char="⚬"/>
            </a:pPr>
            <a:r>
              <a:rPr lang="en-US" sz="1250" b="1" i="1" u="sng">
                <a:solidFill>
                  <a:srgbClr val="000000"/>
                </a:solidFill>
                <a:latin typeface="Arimo Bold Italics"/>
                <a:ea typeface="Arimo Bold Italics"/>
                <a:cs typeface="Arimo Bold Italics"/>
                <a:sym typeface="Arimo Bold Italics"/>
              </a:rPr>
              <a:t>We are not able to accommodate students in the UST dormitory after 12:00 PM on Saturday, July 24th.</a:t>
            </a:r>
          </a:p>
          <a:p>
            <a:pPr marL="269876" lvl="1" indent="-134938" algn="l">
              <a:lnSpc>
                <a:spcPts val="1600"/>
              </a:lnSpc>
              <a:buFont typeface="Arial"/>
              <a:buChar char="•"/>
            </a:pPr>
            <a:r>
              <a:rPr lang="en-US" sz="1250">
                <a:solidFill>
                  <a:srgbClr val="000000"/>
                </a:solidFill>
                <a:latin typeface="Arimo"/>
                <a:ea typeface="Arimo"/>
                <a:cs typeface="Arimo"/>
                <a:sym typeface="Arimo"/>
              </a:rPr>
              <a:t>HB chaperones are no longer responsible for students who check out of the UST dormitory.</a:t>
            </a:r>
          </a:p>
          <a:p>
            <a:pPr algn="l">
              <a:lnSpc>
                <a:spcPts val="1600"/>
              </a:lnSpc>
            </a:pPr>
            <a:endParaRPr lang="en-US" sz="1250">
              <a:solidFill>
                <a:srgbClr val="000000"/>
              </a:solidFill>
              <a:latin typeface="Arimo"/>
              <a:ea typeface="Arimo"/>
              <a:cs typeface="Arimo"/>
              <a:sym typeface="Arimo"/>
            </a:endParaRPr>
          </a:p>
          <a:p>
            <a:pPr algn="l">
              <a:lnSpc>
                <a:spcPts val="1600"/>
              </a:lnSpc>
            </a:pPr>
            <a:r>
              <a:rPr lang="en-US" sz="1250" b="1">
                <a:solidFill>
                  <a:srgbClr val="9664A4"/>
                </a:solidFill>
                <a:latin typeface="Arimo Bold"/>
                <a:ea typeface="Arimo Bold"/>
                <a:cs typeface="Arimo Bold"/>
                <a:sym typeface="Arimo Bold"/>
              </a:rPr>
              <a:t>Roommate Assignments/Requests:</a:t>
            </a:r>
          </a:p>
          <a:p>
            <a:pPr marL="269876" lvl="1" indent="-134938" algn="l">
              <a:lnSpc>
                <a:spcPts val="1600"/>
              </a:lnSpc>
              <a:buFont typeface="Arial"/>
              <a:buChar char="•"/>
            </a:pPr>
            <a:r>
              <a:rPr lang="en-US" sz="1250">
                <a:solidFill>
                  <a:srgbClr val="000000"/>
                </a:solidFill>
                <a:latin typeface="Arimo"/>
                <a:ea typeface="Arimo"/>
                <a:cs typeface="Arimo"/>
                <a:sym typeface="Arimo"/>
              </a:rPr>
              <a:t>Roommates can be requested but are not guaranteed. A form will open to all UST residents in March via the </a:t>
            </a:r>
            <a:r>
              <a:rPr lang="en-US" sz="1250" u="sng">
                <a:solidFill>
                  <a:srgbClr val="000000"/>
                </a:solidFill>
                <a:latin typeface="Arimo"/>
                <a:ea typeface="Arimo"/>
                <a:cs typeface="Arimo"/>
                <a:sym typeface="Arimo"/>
                <a:hlinkClick r:id="rId3" tooltip="https://houstonballet.powerschool.com/public/"/>
              </a:rPr>
              <a:t>PowerSchool Parent Portal</a:t>
            </a:r>
            <a:r>
              <a:rPr lang="en-US" sz="1250">
                <a:solidFill>
                  <a:srgbClr val="000000"/>
                </a:solidFill>
                <a:latin typeface="Arimo"/>
                <a:ea typeface="Arimo"/>
                <a:cs typeface="Arimo"/>
                <a:sym typeface="Arimo"/>
              </a:rPr>
              <a:t>. Accommodations are only made if both parties request each other.</a:t>
            </a:r>
          </a:p>
          <a:p>
            <a:pPr marL="269876" lvl="1" indent="-134938" algn="l">
              <a:lnSpc>
                <a:spcPts val="1600"/>
              </a:lnSpc>
              <a:buFont typeface="Arial"/>
              <a:buChar char="•"/>
            </a:pPr>
            <a:r>
              <a:rPr lang="en-US" sz="1250">
                <a:solidFill>
                  <a:srgbClr val="000000"/>
                </a:solidFill>
                <a:latin typeface="Arimo"/>
                <a:ea typeface="Arimo"/>
                <a:cs typeface="Arimo"/>
                <a:sym typeface="Arimo"/>
              </a:rPr>
              <a:t>Roommates are assigned by level and age as closely as possible.</a:t>
            </a:r>
          </a:p>
          <a:p>
            <a:pPr marL="269876" lvl="1" indent="-134938" algn="l">
              <a:lnSpc>
                <a:spcPts val="1600"/>
              </a:lnSpc>
              <a:buFont typeface="Arial"/>
              <a:buChar char="•"/>
            </a:pPr>
            <a:r>
              <a:rPr lang="en-US" sz="1250">
                <a:solidFill>
                  <a:srgbClr val="000000"/>
                </a:solidFill>
                <a:latin typeface="Arimo"/>
                <a:ea typeface="Arimo"/>
                <a:cs typeface="Arimo"/>
                <a:sym typeface="Arimo"/>
              </a:rPr>
              <a:t>Requests to change roommates will only be accepted if all students involved agree to the change. The change can only be accepted if discussed with an HB chaperone.</a:t>
            </a:r>
          </a:p>
          <a:p>
            <a:pPr marL="269876" lvl="1" indent="-134938" algn="l">
              <a:lnSpc>
                <a:spcPts val="1600"/>
              </a:lnSpc>
              <a:buFont typeface="Arial"/>
              <a:buChar char="•"/>
            </a:pPr>
            <a:r>
              <a:rPr lang="en-US" sz="1250">
                <a:solidFill>
                  <a:srgbClr val="000000"/>
                </a:solidFill>
                <a:latin typeface="Arimo"/>
                <a:ea typeface="Arimo"/>
                <a:cs typeface="Arimo"/>
                <a:sym typeface="Arimo"/>
              </a:rPr>
              <a:t>Students will never be placed in a single room. If a student's roommate leaves, that student will either be assigned another roommate or move into a room with two roommates.</a:t>
            </a:r>
          </a:p>
          <a:p>
            <a:pPr marL="269876" lvl="1" indent="-134938" algn="l">
              <a:lnSpc>
                <a:spcPts val="1600"/>
              </a:lnSpc>
              <a:buFont typeface="Arial"/>
              <a:buChar char="•"/>
            </a:pPr>
            <a:r>
              <a:rPr lang="en-US" sz="1250">
                <a:solidFill>
                  <a:srgbClr val="000000"/>
                </a:solidFill>
                <a:latin typeface="Arimo"/>
                <a:ea typeface="Arimo"/>
                <a:cs typeface="Arimo"/>
                <a:sym typeface="Arimo"/>
              </a:rPr>
              <a:t>Houston Ballet reserves the right to place students in a double or triple room at any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80352" y="375668"/>
            <a:ext cx="6399295" cy="6863170"/>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UNIVERSITY OF ST. THOMAS DORMITORY</a:t>
            </a:r>
            <a:r>
              <a:rPr lang="en-US" sz="3000" b="1">
                <a:solidFill>
                  <a:srgbClr val="000000"/>
                </a:solidFill>
                <a:latin typeface="Arimo Bold"/>
                <a:ea typeface="Arimo Bold"/>
                <a:cs typeface="Arimo Bold"/>
                <a:sym typeface="Arimo Bold"/>
              </a:rPr>
              <a:t> </a:t>
            </a:r>
            <a:r>
              <a:rPr lang="en-US" sz="3000" b="1">
                <a:solidFill>
                  <a:srgbClr val="9664A4"/>
                </a:solidFill>
                <a:latin typeface="Arimo Bold"/>
                <a:ea typeface="Arimo Bold"/>
                <a:cs typeface="Arimo Bold"/>
                <a:sym typeface="Arimo Bold"/>
              </a:rPr>
              <a:t>(UST)</a:t>
            </a:r>
          </a:p>
          <a:p>
            <a:pPr algn="ctr">
              <a:lnSpc>
                <a:spcPts val="1200"/>
              </a:lnSpc>
            </a:pPr>
            <a:endParaRPr lang="en-US" sz="3000" b="1">
              <a:solidFill>
                <a:srgbClr val="9664A4"/>
              </a:solidFill>
              <a:latin typeface="Arimo Bold"/>
              <a:ea typeface="Arimo Bold"/>
              <a:cs typeface="Arimo Bold"/>
              <a:sym typeface="Arimo Bold"/>
            </a:endParaRPr>
          </a:p>
          <a:p>
            <a:pPr algn="l">
              <a:lnSpc>
                <a:spcPts val="1269"/>
              </a:lnSpc>
            </a:pPr>
            <a:endParaRPr lang="en-US" sz="3000" b="1">
              <a:solidFill>
                <a:srgbClr val="9664A4"/>
              </a:solidFill>
              <a:latin typeface="Arimo Bold"/>
              <a:ea typeface="Arimo Bold"/>
              <a:cs typeface="Arimo Bold"/>
              <a:sym typeface="Arimo Bold"/>
            </a:endParaRPr>
          </a:p>
          <a:p>
            <a:pPr marL="0" lvl="0" indent="0" algn="l">
              <a:lnSpc>
                <a:spcPts val="1600"/>
              </a:lnSpc>
            </a:pPr>
            <a:r>
              <a:rPr lang="en-US" sz="1250" b="1">
                <a:solidFill>
                  <a:srgbClr val="9664A4"/>
                </a:solidFill>
                <a:latin typeface="Arimo Bold"/>
                <a:ea typeface="Arimo Bold"/>
                <a:cs typeface="Arimo Bold"/>
                <a:sym typeface="Arimo Bold"/>
              </a:rPr>
              <a:t>Transportation &amp; Leaving the Dormitory:</a:t>
            </a:r>
          </a:p>
          <a:p>
            <a:pPr marL="269876" lvl="1" indent="-134938" algn="l">
              <a:lnSpc>
                <a:spcPts val="1600"/>
              </a:lnSpc>
              <a:buFont typeface="Arial"/>
              <a:buChar char="•"/>
            </a:pPr>
            <a:r>
              <a:rPr lang="en-US" sz="1250">
                <a:solidFill>
                  <a:srgbClr val="000000"/>
                </a:solidFill>
                <a:latin typeface="Arimo"/>
                <a:ea typeface="Arimo"/>
                <a:cs typeface="Arimo"/>
                <a:sym typeface="Arimo"/>
              </a:rPr>
              <a:t>Students housed at UST will be transported to and from the Center for Dance for daily classes and weekend activities by buses provided by a third-party company or vans provided by chaperones. </a:t>
            </a:r>
          </a:p>
          <a:p>
            <a:pPr marL="269876" lvl="1" indent="-134938" algn="l">
              <a:lnSpc>
                <a:spcPts val="1600"/>
              </a:lnSpc>
              <a:buFont typeface="Arial"/>
              <a:buChar char="•"/>
            </a:pPr>
            <a:r>
              <a:rPr lang="en-US" sz="1250">
                <a:solidFill>
                  <a:srgbClr val="000000"/>
                </a:solidFill>
                <a:latin typeface="Arimo"/>
                <a:ea typeface="Arimo"/>
                <a:cs typeface="Arimo"/>
                <a:sym typeface="Arimo"/>
              </a:rPr>
              <a:t>HB chaperones will schedule and transport students in vans to purchase food and other necessities during the program. This includes places such as Target and Kroger.</a:t>
            </a:r>
          </a:p>
          <a:p>
            <a:pPr marL="269876" lvl="1" indent="-134938" algn="l">
              <a:lnSpc>
                <a:spcPts val="1600"/>
              </a:lnSpc>
              <a:buFont typeface="Arial"/>
              <a:buChar char="•"/>
            </a:pPr>
            <a:r>
              <a:rPr lang="en-US" sz="1250">
                <a:solidFill>
                  <a:srgbClr val="000000"/>
                </a:solidFill>
                <a:latin typeface="Arimo"/>
                <a:ea typeface="Arimo"/>
                <a:cs typeface="Arimo"/>
                <a:sym typeface="Arimo"/>
              </a:rPr>
              <a:t>Students may walk around campus in groups of 3 or more and may only go to approved areas during specified times.</a:t>
            </a:r>
          </a:p>
          <a:p>
            <a:pPr marL="269876" lvl="1" indent="-134938" algn="l">
              <a:lnSpc>
                <a:spcPts val="1600"/>
              </a:lnSpc>
              <a:buFont typeface="Arial"/>
              <a:buChar char="•"/>
            </a:pPr>
            <a:r>
              <a:rPr lang="en-US" sz="1250">
                <a:solidFill>
                  <a:srgbClr val="000000"/>
                </a:solidFill>
                <a:latin typeface="Arimo"/>
                <a:ea typeface="Arimo"/>
                <a:cs typeface="Arimo"/>
                <a:sym typeface="Arimo"/>
              </a:rPr>
              <a:t>Students may be checked out by approved visitors. Parents/Guardians may complete the approved visitor form and email it to HB chaperones.</a:t>
            </a:r>
          </a:p>
          <a:p>
            <a:pPr marL="269876" lvl="1" indent="-134938" algn="l">
              <a:lnSpc>
                <a:spcPts val="1600"/>
              </a:lnSpc>
              <a:buFont typeface="Arial"/>
              <a:buChar char="•"/>
            </a:pPr>
            <a:r>
              <a:rPr lang="en-US" sz="1250">
                <a:solidFill>
                  <a:srgbClr val="000000"/>
                </a:solidFill>
                <a:latin typeface="Arimo"/>
                <a:ea typeface="Arimo"/>
                <a:cs typeface="Arimo"/>
                <a:sym typeface="Arimo"/>
              </a:rPr>
              <a:t>Students must sign out and in with an HB chaperone before leaving the dormitory.</a:t>
            </a:r>
          </a:p>
          <a:p>
            <a:pPr marL="0" lvl="0" indent="0" algn="l">
              <a:lnSpc>
                <a:spcPts val="1600"/>
              </a:lnSpc>
            </a:pPr>
            <a:endParaRPr lang="en-US" sz="1250">
              <a:solidFill>
                <a:srgbClr val="000000"/>
              </a:solidFill>
              <a:latin typeface="Arimo"/>
              <a:ea typeface="Arimo"/>
              <a:cs typeface="Arimo"/>
              <a:sym typeface="Arimo"/>
            </a:endParaRPr>
          </a:p>
          <a:p>
            <a:pPr marL="0" lvl="0" indent="0" algn="l">
              <a:lnSpc>
                <a:spcPts val="1600"/>
              </a:lnSpc>
            </a:pPr>
            <a:r>
              <a:rPr lang="en-US" sz="1250" b="1">
                <a:solidFill>
                  <a:srgbClr val="9664A4"/>
                </a:solidFill>
                <a:latin typeface="Arimo Bold"/>
                <a:ea typeface="Arimo Bold"/>
                <a:cs typeface="Arimo Bold"/>
                <a:sym typeface="Arimo Bold"/>
              </a:rPr>
              <a:t>Dorm Expectations:</a:t>
            </a:r>
          </a:p>
          <a:p>
            <a:pPr marL="269876" lvl="1" indent="-134938" algn="l">
              <a:lnSpc>
                <a:spcPts val="1600"/>
              </a:lnSpc>
              <a:buFont typeface="Arial"/>
              <a:buChar char="•"/>
            </a:pPr>
            <a:r>
              <a:rPr lang="en-US" sz="1250">
                <a:solidFill>
                  <a:srgbClr val="000000"/>
                </a:solidFill>
                <a:latin typeface="Arimo"/>
                <a:ea typeface="Arimo"/>
                <a:cs typeface="Arimo"/>
                <a:sym typeface="Arimo"/>
              </a:rPr>
              <a:t>Dorm rules will be addressed at the mandatory orientation on Sunday, June 21st.</a:t>
            </a:r>
          </a:p>
          <a:p>
            <a:pPr marL="269876" lvl="1" indent="-134938" algn="l">
              <a:lnSpc>
                <a:spcPts val="1600"/>
              </a:lnSpc>
              <a:buFont typeface="Arial"/>
              <a:buChar char="•"/>
            </a:pPr>
            <a:r>
              <a:rPr lang="en-US" sz="1250">
                <a:solidFill>
                  <a:srgbClr val="000000"/>
                </a:solidFill>
                <a:latin typeface="Arimo"/>
                <a:ea typeface="Arimo"/>
                <a:cs typeface="Arimo"/>
                <a:sym typeface="Arimo"/>
              </a:rPr>
              <a:t>Students are responsible for maintaining a clean residence, including shared spaces.</a:t>
            </a:r>
          </a:p>
          <a:p>
            <a:pPr marL="539751" lvl="2" indent="-179917" algn="l">
              <a:lnSpc>
                <a:spcPts val="1600"/>
              </a:lnSpc>
              <a:buFont typeface="Arial"/>
              <a:buChar char="⚬"/>
            </a:pPr>
            <a:r>
              <a:rPr lang="en-US" sz="1250">
                <a:solidFill>
                  <a:srgbClr val="000000"/>
                </a:solidFill>
                <a:latin typeface="Arimo"/>
                <a:ea typeface="Arimo"/>
                <a:cs typeface="Arimo"/>
                <a:sym typeface="Arimo"/>
              </a:rPr>
              <a:t>Students may be charged up to 90 days after the program end date for any damages incurred and reported by UST staff. </a:t>
            </a:r>
          </a:p>
          <a:p>
            <a:pPr marL="539751" lvl="2" indent="-179917" algn="l">
              <a:lnSpc>
                <a:spcPts val="1600"/>
              </a:lnSpc>
              <a:buFont typeface="Arial"/>
              <a:buChar char="⚬"/>
            </a:pPr>
            <a:r>
              <a:rPr lang="en-US" sz="1250">
                <a:solidFill>
                  <a:srgbClr val="000000"/>
                </a:solidFill>
                <a:latin typeface="Arimo"/>
                <a:ea typeface="Arimo"/>
                <a:cs typeface="Arimo"/>
                <a:sym typeface="Arimo"/>
              </a:rPr>
              <a:t>Payment must be made within two (2) weeks of issuance.</a:t>
            </a:r>
          </a:p>
          <a:p>
            <a:pPr marL="269876" lvl="1" indent="-134938" algn="l">
              <a:lnSpc>
                <a:spcPts val="1600"/>
              </a:lnSpc>
              <a:buFont typeface="Arial"/>
              <a:buChar char="•"/>
            </a:pPr>
            <a:r>
              <a:rPr lang="en-US" sz="1250">
                <a:solidFill>
                  <a:srgbClr val="000000"/>
                </a:solidFill>
                <a:latin typeface="Arimo"/>
                <a:ea typeface="Arimo"/>
                <a:cs typeface="Arimo"/>
                <a:sym typeface="Arimo"/>
              </a:rPr>
              <a:t>Student must be present when unpacking or packing belongings in the dorm room.</a:t>
            </a:r>
          </a:p>
          <a:p>
            <a:pPr marL="269876" lvl="1" indent="-134938" algn="l">
              <a:lnSpc>
                <a:spcPts val="1600"/>
              </a:lnSpc>
              <a:buFont typeface="Arial"/>
              <a:buChar char="•"/>
            </a:pPr>
            <a:r>
              <a:rPr lang="en-US" sz="1250">
                <a:solidFill>
                  <a:srgbClr val="000000"/>
                </a:solidFill>
                <a:latin typeface="Arimo"/>
                <a:ea typeface="Arimo"/>
                <a:cs typeface="Arimo"/>
                <a:sym typeface="Arimo"/>
              </a:rPr>
              <a:t>At check-out, students will receive an orange ticket from an HB chaperone after the room has been inspected for cleanliness before check-out. Cleaning includes but is not limited to:</a:t>
            </a:r>
          </a:p>
          <a:p>
            <a:pPr marL="539751" lvl="2" indent="-179917" algn="l">
              <a:lnSpc>
                <a:spcPts val="1600"/>
              </a:lnSpc>
              <a:buFont typeface="Arial"/>
              <a:buChar char="⚬"/>
            </a:pPr>
            <a:r>
              <a:rPr lang="en-US" sz="1250">
                <a:solidFill>
                  <a:srgbClr val="000000"/>
                </a:solidFill>
                <a:latin typeface="Arimo"/>
                <a:ea typeface="Arimo"/>
                <a:cs typeface="Arimo"/>
                <a:sym typeface="Arimo"/>
              </a:rPr>
              <a:t>Remove and place all trash from the room in the first-floor containers.</a:t>
            </a:r>
          </a:p>
          <a:p>
            <a:pPr marL="539751" lvl="2" indent="-179917" algn="l">
              <a:lnSpc>
                <a:spcPts val="1600"/>
              </a:lnSpc>
              <a:buFont typeface="Arial"/>
              <a:buChar char="⚬"/>
            </a:pPr>
            <a:r>
              <a:rPr lang="en-US" sz="1250">
                <a:solidFill>
                  <a:srgbClr val="000000"/>
                </a:solidFill>
                <a:latin typeface="Arimo"/>
                <a:ea typeface="Arimo"/>
                <a:cs typeface="Arimo"/>
                <a:sym typeface="Arimo"/>
              </a:rPr>
              <a:t>Clean the Micro Fridge. </a:t>
            </a:r>
          </a:p>
          <a:p>
            <a:pPr marL="539751" lvl="2" indent="-179917" algn="l">
              <a:lnSpc>
                <a:spcPts val="1600"/>
              </a:lnSpc>
              <a:buFont typeface="Arial"/>
              <a:buChar char="⚬"/>
            </a:pPr>
            <a:r>
              <a:rPr lang="en-US" sz="1250">
                <a:solidFill>
                  <a:srgbClr val="000000"/>
                </a:solidFill>
                <a:latin typeface="Arimo"/>
                <a:ea typeface="Arimo"/>
                <a:cs typeface="Arimo"/>
                <a:sym typeface="Arimo"/>
              </a:rPr>
              <a:t>Sweep the floor.</a:t>
            </a:r>
          </a:p>
          <a:p>
            <a:pPr marL="539751" lvl="2" indent="-179917" algn="l">
              <a:lnSpc>
                <a:spcPts val="1600"/>
              </a:lnSpc>
              <a:buFont typeface="Arial"/>
              <a:buChar char="⚬"/>
            </a:pPr>
            <a:r>
              <a:rPr lang="en-US" sz="1250">
                <a:solidFill>
                  <a:srgbClr val="000000"/>
                </a:solidFill>
                <a:latin typeface="Arimo"/>
                <a:ea typeface="Arimo"/>
                <a:cs typeface="Arimo"/>
                <a:sym typeface="Arimo"/>
              </a:rPr>
              <a:t>Wipe and clean dressers, desks, sink, countertop, tub, and toilet.</a:t>
            </a:r>
          </a:p>
          <a:p>
            <a:pPr marL="539751" lvl="2" indent="-179917" algn="l">
              <a:lnSpc>
                <a:spcPts val="1600"/>
              </a:lnSpc>
              <a:buFont typeface="Arial"/>
              <a:buChar char="⚬"/>
            </a:pPr>
            <a:r>
              <a:rPr lang="en-US" sz="1250">
                <a:solidFill>
                  <a:srgbClr val="000000"/>
                </a:solidFill>
                <a:latin typeface="Arimo"/>
                <a:ea typeface="Arimo"/>
                <a:cs typeface="Arimo"/>
                <a:sym typeface="Arimo"/>
              </a:rPr>
              <a:t>Remove decorations, tape, etc. from walls and doors.</a:t>
            </a:r>
          </a:p>
          <a:p>
            <a:pPr marL="539751" lvl="2" indent="-179917" algn="l">
              <a:lnSpc>
                <a:spcPts val="1600"/>
              </a:lnSpc>
              <a:buFont typeface="Arial"/>
              <a:buChar char="⚬"/>
            </a:pPr>
            <a:r>
              <a:rPr lang="en-US" sz="1250">
                <a:solidFill>
                  <a:srgbClr val="000000"/>
                </a:solidFill>
                <a:latin typeface="Arimo"/>
                <a:ea typeface="Arimo"/>
                <a:cs typeface="Arimo"/>
                <a:sym typeface="Arimo"/>
              </a:rPr>
              <a:t>Remove all personal items from the dorm room and laundry room.</a:t>
            </a:r>
          </a:p>
          <a:p>
            <a:pPr marL="539751" lvl="2" indent="-179917" algn="l">
              <a:lnSpc>
                <a:spcPts val="1600"/>
              </a:lnSpc>
              <a:buFont typeface="Arial"/>
              <a:buChar char="⚬"/>
            </a:pPr>
            <a:r>
              <a:rPr lang="en-US" sz="1250">
                <a:solidFill>
                  <a:srgbClr val="000000"/>
                </a:solidFill>
                <a:latin typeface="Arimo"/>
                <a:ea typeface="Arimo"/>
                <a:cs typeface="Arimo"/>
                <a:sym typeface="Arimo"/>
              </a:rPr>
              <a:t>Place unwanted items in donation boxes or in the trash.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28981" y="330047"/>
            <a:ext cx="6502039" cy="8800669"/>
          </a:xfrm>
          <a:prstGeom prst="rect">
            <a:avLst/>
          </a:prstGeom>
        </p:spPr>
        <p:txBody>
          <a:bodyPr lIns="0" tIns="0" rIns="0" bIns="0" rtlCol="0" anchor="t">
            <a:spAutoFit/>
          </a:bodyPr>
          <a:lstStyle/>
          <a:p>
            <a:pPr algn="ctr">
              <a:lnSpc>
                <a:spcPts val="3299"/>
              </a:lnSpc>
            </a:pPr>
            <a:r>
              <a:rPr lang="en-US" sz="2999" b="1">
                <a:solidFill>
                  <a:srgbClr val="000000"/>
                </a:solidFill>
                <a:latin typeface="Arimo Bold"/>
                <a:ea typeface="Arimo Bold"/>
                <a:cs typeface="Arimo Bold"/>
                <a:sym typeface="Arimo Bold"/>
              </a:rPr>
              <a:t>CENTER FOR DANCE DORMITORY </a:t>
            </a:r>
            <a:r>
              <a:rPr lang="en-US" sz="2999" b="1">
                <a:solidFill>
                  <a:srgbClr val="9664A4"/>
                </a:solidFill>
                <a:latin typeface="Arimo Bold"/>
                <a:ea typeface="Arimo Bold"/>
                <a:cs typeface="Arimo Bold"/>
                <a:sym typeface="Arimo Bold"/>
              </a:rPr>
              <a:t>(CFD)</a:t>
            </a:r>
          </a:p>
          <a:p>
            <a:pPr algn="l">
              <a:lnSpc>
                <a:spcPts val="1419"/>
              </a:lnSpc>
            </a:pPr>
            <a:endParaRPr lang="en-US" sz="2999" b="1">
              <a:solidFill>
                <a:srgbClr val="9664A4"/>
              </a:solidFill>
              <a:latin typeface="Arimo Bold"/>
              <a:ea typeface="Arimo Bold"/>
              <a:cs typeface="Arimo Bold"/>
              <a:sym typeface="Arimo Bold"/>
            </a:endParaRPr>
          </a:p>
          <a:p>
            <a:pPr marL="0" lvl="0" indent="0" algn="l">
              <a:lnSpc>
                <a:spcPts val="1600"/>
              </a:lnSpc>
            </a:pPr>
            <a:r>
              <a:rPr lang="en-US" sz="1250" b="1">
                <a:solidFill>
                  <a:srgbClr val="9664A4"/>
                </a:solidFill>
                <a:latin typeface="Arimo Bold"/>
                <a:ea typeface="Arimo Bold"/>
                <a:cs typeface="Arimo Bold"/>
                <a:sym typeface="Arimo Bold"/>
              </a:rPr>
              <a:t>Dorm Address:</a:t>
            </a:r>
          </a:p>
          <a:p>
            <a:pPr marL="0" lvl="0" indent="0" algn="l">
              <a:lnSpc>
                <a:spcPts val="1600"/>
              </a:lnSpc>
            </a:pPr>
            <a:r>
              <a:rPr lang="en-US" sz="1250">
                <a:solidFill>
                  <a:srgbClr val="000000"/>
                </a:solidFill>
                <a:latin typeface="Arimo"/>
                <a:ea typeface="Arimo"/>
                <a:cs typeface="Arimo"/>
                <a:sym typeface="Arimo"/>
              </a:rPr>
              <a:t>Houston Ballet Center for Dance</a:t>
            </a:r>
          </a:p>
          <a:p>
            <a:pPr marL="0" lvl="0" indent="0" algn="l">
              <a:lnSpc>
                <a:spcPts val="1600"/>
              </a:lnSpc>
            </a:pPr>
            <a:r>
              <a:rPr lang="en-US" sz="1250">
                <a:solidFill>
                  <a:srgbClr val="000000"/>
                </a:solidFill>
                <a:latin typeface="Arimo"/>
                <a:ea typeface="Arimo"/>
                <a:cs typeface="Arimo"/>
                <a:sym typeface="Arimo"/>
              </a:rPr>
              <a:t>601 Preston Street</a:t>
            </a:r>
          </a:p>
          <a:p>
            <a:pPr marL="0" lvl="0" indent="0" algn="l">
              <a:lnSpc>
                <a:spcPts val="1600"/>
              </a:lnSpc>
            </a:pPr>
            <a:r>
              <a:rPr lang="en-US" sz="1250">
                <a:solidFill>
                  <a:srgbClr val="000000"/>
                </a:solidFill>
                <a:latin typeface="Arimo"/>
                <a:ea typeface="Arimo"/>
                <a:cs typeface="Arimo"/>
                <a:sym typeface="Arimo"/>
              </a:rPr>
              <a:t>Houston, TX 77002</a:t>
            </a:r>
          </a:p>
          <a:p>
            <a:pPr marL="0" lvl="0" indent="0" algn="l">
              <a:lnSpc>
                <a:spcPts val="1600"/>
              </a:lnSpc>
            </a:pPr>
            <a:endParaRPr lang="en-US" sz="1250">
              <a:solidFill>
                <a:srgbClr val="000000"/>
              </a:solidFill>
              <a:latin typeface="Arimo"/>
              <a:ea typeface="Arimo"/>
              <a:cs typeface="Arimo"/>
              <a:sym typeface="Arimo"/>
            </a:endParaRPr>
          </a:p>
          <a:p>
            <a:pPr marL="0" lvl="0" indent="0" algn="l">
              <a:lnSpc>
                <a:spcPts val="1600"/>
              </a:lnSpc>
            </a:pPr>
            <a:r>
              <a:rPr lang="en-US" sz="1250" b="1">
                <a:solidFill>
                  <a:srgbClr val="9664A4"/>
                </a:solidFill>
                <a:latin typeface="Arimo Bold"/>
                <a:ea typeface="Arimo Bold"/>
                <a:cs typeface="Arimo Bold"/>
                <a:sym typeface="Arimo Bold"/>
              </a:rPr>
              <a:t>Qualifications:</a:t>
            </a:r>
          </a:p>
          <a:p>
            <a:pPr marL="269876" lvl="1" indent="-134938" algn="l">
              <a:lnSpc>
                <a:spcPts val="1600"/>
              </a:lnSpc>
              <a:buFont typeface="Arial"/>
              <a:buChar char="•"/>
            </a:pPr>
            <a:r>
              <a:rPr lang="en-US" sz="1250">
                <a:solidFill>
                  <a:srgbClr val="000000"/>
                </a:solidFill>
                <a:latin typeface="Arimo"/>
                <a:ea typeface="Arimo"/>
                <a:cs typeface="Arimo"/>
                <a:sym typeface="Arimo"/>
              </a:rPr>
              <a:t>By artistic staff invitation only</a:t>
            </a:r>
          </a:p>
          <a:p>
            <a:pPr marL="269876" lvl="1" indent="-134938" algn="l">
              <a:lnSpc>
                <a:spcPts val="1600"/>
              </a:lnSpc>
              <a:buFont typeface="Arial"/>
              <a:buChar char="•"/>
            </a:pPr>
            <a:r>
              <a:rPr lang="en-US" sz="1250">
                <a:solidFill>
                  <a:srgbClr val="000000"/>
                </a:solidFill>
                <a:latin typeface="Arimo"/>
                <a:ea typeface="Arimo"/>
                <a:cs typeface="Arimo"/>
                <a:sym typeface="Arimo"/>
              </a:rPr>
              <a:t>Students ages 14-17</a:t>
            </a:r>
          </a:p>
          <a:p>
            <a:pPr marL="539752" lvl="2" indent="-179917" algn="l">
              <a:lnSpc>
                <a:spcPts val="1600"/>
              </a:lnSpc>
              <a:buFont typeface="Arial"/>
              <a:buChar char="⚬"/>
            </a:pPr>
            <a:r>
              <a:rPr lang="en-US" sz="1250">
                <a:solidFill>
                  <a:srgbClr val="000000"/>
                </a:solidFill>
                <a:latin typeface="Arimo"/>
                <a:ea typeface="Arimo"/>
                <a:cs typeface="Arimo"/>
                <a:sym typeface="Arimo"/>
              </a:rPr>
              <a:t>Minimum age = 14 as of 6/19/2025 </a:t>
            </a:r>
          </a:p>
          <a:p>
            <a:pPr marL="269876" lvl="1" indent="-134938" algn="l">
              <a:lnSpc>
                <a:spcPts val="1600"/>
              </a:lnSpc>
              <a:buFont typeface="Arial"/>
              <a:buChar char="•"/>
            </a:pPr>
            <a:r>
              <a:rPr lang="en-US" sz="1250">
                <a:solidFill>
                  <a:srgbClr val="000000"/>
                </a:solidFill>
                <a:latin typeface="Arimo"/>
                <a:ea typeface="Arimo"/>
                <a:cs typeface="Arimo"/>
                <a:sym typeface="Arimo"/>
              </a:rPr>
              <a:t>Partial stay in the dormitory is not allowed.</a:t>
            </a:r>
          </a:p>
          <a:p>
            <a:pPr marL="0" lvl="0" indent="0" algn="l">
              <a:lnSpc>
                <a:spcPts val="1600"/>
              </a:lnSpc>
            </a:pPr>
            <a:endParaRPr lang="en-US" sz="1250">
              <a:solidFill>
                <a:srgbClr val="000000"/>
              </a:solidFill>
              <a:latin typeface="Arimo"/>
              <a:ea typeface="Arimo"/>
              <a:cs typeface="Arimo"/>
              <a:sym typeface="Arimo"/>
            </a:endParaRPr>
          </a:p>
          <a:p>
            <a:pPr marL="0" lvl="1" indent="0" algn="l">
              <a:lnSpc>
                <a:spcPts val="1600"/>
              </a:lnSpc>
            </a:pPr>
            <a:r>
              <a:rPr lang="en-US" sz="1250" b="1">
                <a:solidFill>
                  <a:srgbClr val="9664A4"/>
                </a:solidFill>
                <a:latin typeface="Arimo Bold"/>
                <a:ea typeface="Arimo Bold"/>
                <a:cs typeface="Arimo Bold"/>
                <a:sym typeface="Arimo Bold"/>
              </a:rPr>
              <a:t>Costs:</a:t>
            </a:r>
          </a:p>
          <a:p>
            <a:pPr marL="269876" lvl="1" indent="-134938" algn="l">
              <a:lnSpc>
                <a:spcPts val="1600"/>
              </a:lnSpc>
              <a:buFont typeface="Arial"/>
              <a:buChar char="•"/>
            </a:pPr>
            <a:r>
              <a:rPr lang="en-US" sz="1250">
                <a:solidFill>
                  <a:srgbClr val="000000"/>
                </a:solidFill>
                <a:latin typeface="Arimo"/>
                <a:ea typeface="Arimo"/>
                <a:cs typeface="Arimo"/>
                <a:sym typeface="Arimo"/>
              </a:rPr>
              <a:t>$1120 + $300 housing registration fee</a:t>
            </a:r>
          </a:p>
          <a:p>
            <a:pPr algn="l">
              <a:lnSpc>
                <a:spcPts val="704"/>
              </a:lnSpc>
            </a:pPr>
            <a:endParaRPr lang="en-US" sz="1250">
              <a:solidFill>
                <a:srgbClr val="000000"/>
              </a:solidFill>
              <a:latin typeface="Arimo"/>
              <a:ea typeface="Arimo"/>
              <a:cs typeface="Arimo"/>
              <a:sym typeface="Arimo"/>
            </a:endParaRPr>
          </a:p>
          <a:p>
            <a:pPr algn="l">
              <a:lnSpc>
                <a:spcPts val="1600"/>
              </a:lnSpc>
            </a:pPr>
            <a:r>
              <a:rPr lang="en-US" sz="1250" b="1">
                <a:solidFill>
                  <a:srgbClr val="9664A4"/>
                </a:solidFill>
                <a:latin typeface="Arimo Bold"/>
                <a:ea typeface="Arimo Bold"/>
                <a:cs typeface="Arimo Bold"/>
                <a:sym typeface="Arimo Bold"/>
              </a:rPr>
              <a:t>The cost includes:</a:t>
            </a:r>
          </a:p>
          <a:p>
            <a:pPr marL="269876" lvl="1" indent="-134938" algn="l">
              <a:lnSpc>
                <a:spcPts val="1600"/>
              </a:lnSpc>
              <a:buFont typeface="Arial"/>
              <a:buChar char="•"/>
            </a:pPr>
            <a:r>
              <a:rPr lang="en-US" sz="1250">
                <a:solidFill>
                  <a:srgbClr val="000000"/>
                </a:solidFill>
                <a:latin typeface="Arimo"/>
                <a:ea typeface="Arimo"/>
                <a:cs typeface="Arimo"/>
                <a:sym typeface="Arimo"/>
              </a:rPr>
              <a:t>2-3 community meals per week</a:t>
            </a:r>
          </a:p>
          <a:p>
            <a:pPr marL="269876" lvl="1" indent="-134938" algn="l">
              <a:lnSpc>
                <a:spcPts val="1600"/>
              </a:lnSpc>
              <a:buFont typeface="Arial"/>
              <a:buChar char="•"/>
            </a:pPr>
            <a:r>
              <a:rPr lang="en-US" sz="1250">
                <a:solidFill>
                  <a:srgbClr val="000000"/>
                </a:solidFill>
                <a:latin typeface="Arimo"/>
                <a:ea typeface="Arimo"/>
                <a:cs typeface="Arimo"/>
                <a:sym typeface="Arimo"/>
              </a:rPr>
              <a:t>Shared dormitory - double occupancy rooms</a:t>
            </a:r>
          </a:p>
          <a:p>
            <a:pPr marL="539752" lvl="2" indent="-179917" algn="l">
              <a:lnSpc>
                <a:spcPts val="1600"/>
              </a:lnSpc>
              <a:buFont typeface="Arial"/>
              <a:buChar char="⚬"/>
            </a:pPr>
            <a:r>
              <a:rPr lang="en-US" sz="1250">
                <a:solidFill>
                  <a:srgbClr val="000000"/>
                </a:solidFill>
                <a:latin typeface="Arimo"/>
                <a:ea typeface="Arimo"/>
                <a:cs typeface="Arimo"/>
                <a:sym typeface="Arimo"/>
              </a:rPr>
              <a:t>2 beds, 2 dressing tables, 2 desks</a:t>
            </a:r>
          </a:p>
          <a:p>
            <a:pPr marL="269876" lvl="1" indent="-134938" algn="l">
              <a:lnSpc>
                <a:spcPts val="1600"/>
              </a:lnSpc>
              <a:buFont typeface="Arial"/>
              <a:buChar char="•"/>
            </a:pPr>
            <a:r>
              <a:rPr lang="en-US" sz="1250">
                <a:solidFill>
                  <a:srgbClr val="000000"/>
                </a:solidFill>
                <a:latin typeface="Arimo"/>
                <a:ea typeface="Arimo"/>
                <a:cs typeface="Arimo"/>
                <a:sym typeface="Arimo"/>
              </a:rPr>
              <a:t>Dorm Hall Facilities</a:t>
            </a:r>
          </a:p>
          <a:p>
            <a:pPr marL="539752" lvl="2" indent="-179917" algn="l">
              <a:lnSpc>
                <a:spcPts val="1600"/>
              </a:lnSpc>
              <a:buFont typeface="Arial"/>
              <a:buChar char="⚬"/>
            </a:pPr>
            <a:r>
              <a:rPr lang="en-US" sz="1250">
                <a:solidFill>
                  <a:srgbClr val="000000"/>
                </a:solidFill>
                <a:latin typeface="Arimo"/>
                <a:ea typeface="Arimo"/>
                <a:cs typeface="Arimo"/>
                <a:sym typeface="Arimo"/>
              </a:rPr>
              <a:t>Full kitchen with assigned refrigerator &amp; pantry areas, living/dining area with TV, free laundry facilities.</a:t>
            </a:r>
          </a:p>
          <a:p>
            <a:pPr marL="269876" lvl="1" indent="-134938" algn="l">
              <a:lnSpc>
                <a:spcPts val="1600"/>
              </a:lnSpc>
              <a:buFont typeface="Arial"/>
              <a:buChar char="•"/>
            </a:pPr>
            <a:r>
              <a:rPr lang="en-US" sz="1250">
                <a:solidFill>
                  <a:srgbClr val="000000"/>
                </a:solidFill>
                <a:latin typeface="Arimo"/>
                <a:ea typeface="Arimo"/>
                <a:cs typeface="Arimo"/>
                <a:sym typeface="Arimo"/>
              </a:rPr>
              <a:t>Wi-Fi is available in all dormitory areas.</a:t>
            </a:r>
          </a:p>
          <a:p>
            <a:pPr marL="0" lvl="0" indent="0" algn="l">
              <a:lnSpc>
                <a:spcPts val="1600"/>
              </a:lnSpc>
            </a:pPr>
            <a:endParaRPr lang="en-US" sz="1250">
              <a:solidFill>
                <a:srgbClr val="000000"/>
              </a:solidFill>
              <a:latin typeface="Arimo"/>
              <a:ea typeface="Arimo"/>
              <a:cs typeface="Arimo"/>
              <a:sym typeface="Arimo"/>
            </a:endParaRPr>
          </a:p>
          <a:p>
            <a:pPr algn="l">
              <a:lnSpc>
                <a:spcPts val="1600"/>
              </a:lnSpc>
            </a:pPr>
            <a:r>
              <a:rPr lang="en-US" sz="1250" b="1">
                <a:solidFill>
                  <a:srgbClr val="9664A4"/>
                </a:solidFill>
                <a:latin typeface="Arimo Bold"/>
                <a:ea typeface="Arimo Bold"/>
                <a:cs typeface="Arimo Bold"/>
                <a:sym typeface="Arimo Bold"/>
              </a:rPr>
              <a:t>Check-in and check-out dates:</a:t>
            </a:r>
          </a:p>
          <a:p>
            <a:pPr marL="269876" lvl="1" indent="-134938" algn="l">
              <a:lnSpc>
                <a:spcPts val="1600"/>
              </a:lnSpc>
              <a:buFont typeface="Arial"/>
              <a:buChar char="•"/>
            </a:pPr>
            <a:r>
              <a:rPr lang="en-US" sz="1250">
                <a:solidFill>
                  <a:srgbClr val="000000"/>
                </a:solidFill>
                <a:latin typeface="Arimo"/>
                <a:ea typeface="Arimo"/>
                <a:cs typeface="Arimo"/>
                <a:sym typeface="Arimo"/>
              </a:rPr>
              <a:t>Check-In: 12:00 PM-4:00 PM on Saturday, June 19th</a:t>
            </a:r>
          </a:p>
          <a:p>
            <a:pPr marL="539752" lvl="2" indent="-179917" algn="l">
              <a:lnSpc>
                <a:spcPts val="1600"/>
              </a:lnSpc>
              <a:buFont typeface="Arial"/>
              <a:buChar char="⚬"/>
            </a:pPr>
            <a:r>
              <a:rPr lang="en-US" sz="1250">
                <a:solidFill>
                  <a:srgbClr val="000000"/>
                </a:solidFill>
                <a:latin typeface="Arimo"/>
                <a:ea typeface="Arimo"/>
                <a:cs typeface="Arimo"/>
                <a:sym typeface="Arimo"/>
              </a:rPr>
              <a:t>If you can’t check in before 4:00 PM, please email the Residential Life Coordinator.</a:t>
            </a:r>
          </a:p>
          <a:p>
            <a:pPr marL="269876" lvl="1" indent="-134938" algn="l">
              <a:lnSpc>
                <a:spcPts val="1600"/>
              </a:lnSpc>
              <a:buFont typeface="Arial"/>
              <a:buChar char="•"/>
            </a:pPr>
            <a:r>
              <a:rPr lang="en-US" sz="1250">
                <a:solidFill>
                  <a:srgbClr val="000000"/>
                </a:solidFill>
                <a:latin typeface="Arimo"/>
                <a:ea typeface="Arimo"/>
                <a:cs typeface="Arimo"/>
                <a:sym typeface="Arimo"/>
              </a:rPr>
              <a:t>Mandatory Orientation: 8:00 PM on Saturday, June 19th</a:t>
            </a:r>
          </a:p>
          <a:p>
            <a:pPr marL="539752" lvl="2" indent="-179917" algn="l">
              <a:lnSpc>
                <a:spcPts val="1600"/>
              </a:lnSpc>
              <a:buFont typeface="Arial"/>
              <a:buChar char="⚬"/>
            </a:pPr>
            <a:r>
              <a:rPr lang="en-US" sz="1250">
                <a:solidFill>
                  <a:srgbClr val="000000"/>
                </a:solidFill>
                <a:latin typeface="Arimo"/>
                <a:ea typeface="Arimo"/>
                <a:cs typeface="Arimo"/>
                <a:sym typeface="Arimo"/>
              </a:rPr>
              <a:t>Parents/Guardians are welcome to attend.</a:t>
            </a:r>
          </a:p>
          <a:p>
            <a:pPr marL="269876" lvl="1" indent="-134938" algn="l">
              <a:lnSpc>
                <a:spcPts val="1600"/>
              </a:lnSpc>
              <a:buFont typeface="Arial"/>
              <a:buChar char="•"/>
            </a:pPr>
            <a:r>
              <a:rPr lang="en-US" sz="1250">
                <a:solidFill>
                  <a:srgbClr val="000000"/>
                </a:solidFill>
                <a:latin typeface="Arimo"/>
                <a:ea typeface="Arimo"/>
                <a:cs typeface="Arimo"/>
                <a:sym typeface="Arimo"/>
              </a:rPr>
              <a:t>Check-Out: 10:00 AM- 11:00 PM on Friday, July 23rd or 7:30 AM 12:00 PM on Saturday, July 24th</a:t>
            </a:r>
          </a:p>
          <a:p>
            <a:pPr marL="269876" lvl="1" indent="-134938" algn="l">
              <a:lnSpc>
                <a:spcPts val="1600"/>
              </a:lnSpc>
              <a:buFont typeface="Arial"/>
              <a:buChar char="•"/>
            </a:pPr>
            <a:r>
              <a:rPr lang="en-US" sz="1250">
                <a:solidFill>
                  <a:srgbClr val="000000"/>
                </a:solidFill>
                <a:latin typeface="Arimo"/>
                <a:ea typeface="Arimo"/>
                <a:cs typeface="Arimo"/>
                <a:sym typeface="Arimo"/>
              </a:rPr>
              <a:t>HB chaperones are no longer responsible for students who check out of the CFD dorm.</a:t>
            </a:r>
          </a:p>
          <a:p>
            <a:pPr marL="0" lvl="0" indent="0" algn="l">
              <a:lnSpc>
                <a:spcPts val="1600"/>
              </a:lnSpc>
            </a:pPr>
            <a:endParaRPr lang="en-US" sz="1250">
              <a:solidFill>
                <a:srgbClr val="000000"/>
              </a:solidFill>
              <a:latin typeface="Arimo"/>
              <a:ea typeface="Arimo"/>
              <a:cs typeface="Arimo"/>
              <a:sym typeface="Arimo"/>
            </a:endParaRPr>
          </a:p>
          <a:p>
            <a:pPr marL="0" lvl="0" indent="0" algn="l">
              <a:lnSpc>
                <a:spcPts val="1600"/>
              </a:lnSpc>
            </a:pPr>
            <a:r>
              <a:rPr lang="en-US" sz="1250" b="1">
                <a:solidFill>
                  <a:srgbClr val="9664A4"/>
                </a:solidFill>
                <a:latin typeface="Arimo Bold"/>
                <a:ea typeface="Arimo Bold"/>
                <a:cs typeface="Arimo Bold"/>
                <a:sym typeface="Arimo Bold"/>
              </a:rPr>
              <a:t>Roommate Assignments/Requests:</a:t>
            </a:r>
          </a:p>
          <a:p>
            <a:pPr marL="269876" lvl="1" indent="-134938" algn="l">
              <a:lnSpc>
                <a:spcPts val="1600"/>
              </a:lnSpc>
              <a:buFont typeface="Arial"/>
              <a:buChar char="•"/>
            </a:pPr>
            <a:r>
              <a:rPr lang="en-US" sz="1250">
                <a:solidFill>
                  <a:srgbClr val="000000"/>
                </a:solidFill>
                <a:latin typeface="Arimo"/>
                <a:ea typeface="Arimo"/>
                <a:cs typeface="Arimo"/>
                <a:sym typeface="Arimo"/>
              </a:rPr>
              <a:t>Roommates can be requested through the </a:t>
            </a:r>
            <a:r>
              <a:rPr lang="en-US" sz="1250" u="sng">
                <a:solidFill>
                  <a:srgbClr val="000000"/>
                </a:solidFill>
                <a:latin typeface="Arimo"/>
                <a:ea typeface="Arimo"/>
                <a:cs typeface="Arimo"/>
                <a:sym typeface="Arimo"/>
                <a:hlinkClick r:id="rId2" tooltip="https://houstonballet.powerschool.com/public/"/>
              </a:rPr>
              <a:t>PowerSchool Parent Portal</a:t>
            </a:r>
            <a:r>
              <a:rPr lang="en-US" sz="1250">
                <a:solidFill>
                  <a:srgbClr val="000000"/>
                </a:solidFill>
                <a:latin typeface="Arimo"/>
                <a:ea typeface="Arimo"/>
                <a:cs typeface="Arimo"/>
                <a:sym typeface="Arimo"/>
              </a:rPr>
              <a:t>. A form will open to all CFD residents in March. Accommodations are only made if both parties request each other.</a:t>
            </a:r>
          </a:p>
          <a:p>
            <a:pPr marL="269876" lvl="1" indent="-134938" algn="l">
              <a:lnSpc>
                <a:spcPts val="1600"/>
              </a:lnSpc>
              <a:buFont typeface="Arial"/>
              <a:buChar char="•"/>
            </a:pPr>
            <a:r>
              <a:rPr lang="en-US" sz="1250">
                <a:solidFill>
                  <a:srgbClr val="000000"/>
                </a:solidFill>
                <a:latin typeface="Arimo"/>
                <a:ea typeface="Arimo"/>
                <a:cs typeface="Arimo"/>
                <a:sym typeface="Arimo"/>
              </a:rPr>
              <a:t>Roommates are assigned by level and age as closely as possible.</a:t>
            </a:r>
          </a:p>
          <a:p>
            <a:pPr marL="269876" lvl="1" indent="-134938" algn="l">
              <a:lnSpc>
                <a:spcPts val="1600"/>
              </a:lnSpc>
              <a:buFont typeface="Arial"/>
              <a:buChar char="•"/>
            </a:pPr>
            <a:r>
              <a:rPr lang="en-US" sz="1250">
                <a:solidFill>
                  <a:srgbClr val="000000"/>
                </a:solidFill>
                <a:latin typeface="Arimo"/>
                <a:ea typeface="Arimo"/>
                <a:cs typeface="Arimo"/>
                <a:sym typeface="Arimo"/>
              </a:rPr>
              <a:t>Requests to change roommates will only be accepted if all students involved agree to the change. The change can only be accepted if discussed with the Residential Life Coordinator.</a:t>
            </a:r>
          </a:p>
        </p:txBody>
      </p:sp>
      <p:sp>
        <p:nvSpPr>
          <p:cNvPr id="3" name="Freeform 3"/>
          <p:cNvSpPr/>
          <p:nvPr/>
        </p:nvSpPr>
        <p:spPr>
          <a:xfrm>
            <a:off x="4069494" y="1791827"/>
            <a:ext cx="2734506" cy="2360036"/>
          </a:xfrm>
          <a:custGeom>
            <a:avLst/>
            <a:gdLst/>
            <a:ahLst/>
            <a:cxnLst/>
            <a:rect l="l" t="t" r="r" b="b"/>
            <a:pathLst>
              <a:path w="2734506" h="2360036">
                <a:moveTo>
                  <a:pt x="0" y="0"/>
                </a:moveTo>
                <a:lnTo>
                  <a:pt x="2734506" y="0"/>
                </a:lnTo>
                <a:lnTo>
                  <a:pt x="2734506" y="2360036"/>
                </a:lnTo>
                <a:lnTo>
                  <a:pt x="0" y="2360036"/>
                </a:lnTo>
                <a:lnTo>
                  <a:pt x="0" y="0"/>
                </a:lnTo>
                <a:close/>
              </a:path>
            </a:pathLst>
          </a:custGeom>
          <a:blipFill>
            <a:blip r:embed="rId3"/>
            <a:stretch>
              <a:fillRect l="-20127" r="-10018" b="-153"/>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52435" y="443778"/>
            <a:ext cx="6455130" cy="6510668"/>
          </a:xfrm>
          <a:prstGeom prst="rect">
            <a:avLst/>
          </a:prstGeom>
        </p:spPr>
        <p:txBody>
          <a:bodyPr lIns="0" tIns="0" rIns="0" bIns="0" rtlCol="0" anchor="t">
            <a:spAutoFit/>
          </a:bodyPr>
          <a:lstStyle/>
          <a:p>
            <a:pPr algn="ctr">
              <a:lnSpc>
                <a:spcPts val="3000"/>
              </a:lnSpc>
            </a:pPr>
            <a:r>
              <a:rPr lang="en-US" sz="3000" b="1">
                <a:solidFill>
                  <a:srgbClr val="000000"/>
                </a:solidFill>
                <a:latin typeface="Arimo Bold"/>
                <a:ea typeface="Arimo Bold"/>
                <a:cs typeface="Arimo Bold"/>
                <a:sym typeface="Arimo Bold"/>
              </a:rPr>
              <a:t>CENTER FOR DANCE DORMITORY </a:t>
            </a:r>
            <a:r>
              <a:rPr lang="en-US" sz="3000" b="1">
                <a:solidFill>
                  <a:srgbClr val="9664A4"/>
                </a:solidFill>
                <a:latin typeface="Arimo Bold"/>
                <a:ea typeface="Arimo Bold"/>
                <a:cs typeface="Arimo Bold"/>
                <a:sym typeface="Arimo Bold"/>
              </a:rPr>
              <a:t>(CFD)</a:t>
            </a:r>
          </a:p>
          <a:p>
            <a:pPr algn="ctr">
              <a:lnSpc>
                <a:spcPts val="1600"/>
              </a:lnSpc>
            </a:pPr>
            <a:endParaRPr lang="en-US" sz="3000" b="1">
              <a:solidFill>
                <a:srgbClr val="9664A4"/>
              </a:solidFill>
              <a:latin typeface="Arimo Bold"/>
              <a:ea typeface="Arimo Bold"/>
              <a:cs typeface="Arimo Bold"/>
              <a:sym typeface="Arimo Bold"/>
            </a:endParaRPr>
          </a:p>
          <a:p>
            <a:pPr algn="l">
              <a:lnSpc>
                <a:spcPts val="1200"/>
              </a:lnSpc>
            </a:pPr>
            <a:endParaRPr lang="en-US" sz="3000" b="1">
              <a:solidFill>
                <a:srgbClr val="9664A4"/>
              </a:solidFill>
              <a:latin typeface="Arimo Bold"/>
              <a:ea typeface="Arimo Bold"/>
              <a:cs typeface="Arimo Bold"/>
              <a:sym typeface="Arimo Bold"/>
            </a:endParaRPr>
          </a:p>
          <a:p>
            <a:pPr algn="l">
              <a:lnSpc>
                <a:spcPts val="1600"/>
              </a:lnSpc>
            </a:pPr>
            <a:r>
              <a:rPr lang="en-US" sz="1250" b="1">
                <a:solidFill>
                  <a:srgbClr val="9664A4"/>
                </a:solidFill>
                <a:latin typeface="Arimo Bold"/>
                <a:ea typeface="Arimo Bold"/>
                <a:cs typeface="Arimo Bold"/>
                <a:sym typeface="Arimo Bold"/>
              </a:rPr>
              <a:t>Transportation &amp; Leaving the Dormitory:</a:t>
            </a:r>
          </a:p>
          <a:p>
            <a:pPr marL="269876" lvl="1" indent="-134938" algn="l">
              <a:lnSpc>
                <a:spcPts val="1600"/>
              </a:lnSpc>
              <a:buFont typeface="Arial"/>
              <a:buChar char="•"/>
            </a:pPr>
            <a:r>
              <a:rPr lang="en-US" sz="1250">
                <a:solidFill>
                  <a:srgbClr val="000000"/>
                </a:solidFill>
                <a:latin typeface="Arimo"/>
                <a:ea typeface="Arimo"/>
                <a:cs typeface="Arimo"/>
                <a:sym typeface="Arimo"/>
              </a:rPr>
              <a:t>Students housed at CFD will be transported for weekend activities in vans by their chaperones or in buses by a third-party company. </a:t>
            </a:r>
          </a:p>
          <a:p>
            <a:pPr marL="269876" lvl="1" indent="-134938" algn="l">
              <a:lnSpc>
                <a:spcPts val="1600"/>
              </a:lnSpc>
              <a:buFont typeface="Arial"/>
              <a:buChar char="•"/>
            </a:pPr>
            <a:r>
              <a:rPr lang="en-US" sz="1250">
                <a:solidFill>
                  <a:srgbClr val="000000"/>
                </a:solidFill>
                <a:latin typeface="Arimo"/>
                <a:ea typeface="Arimo"/>
                <a:cs typeface="Arimo"/>
                <a:sym typeface="Arimo"/>
              </a:rPr>
              <a:t>The Residential Life Coordinator will schedule and transport students in vans to purchase food and other necessities during the program. This includes places such as Target and Kroger.</a:t>
            </a:r>
          </a:p>
          <a:p>
            <a:pPr marL="269876" lvl="1" indent="-134938" algn="l">
              <a:lnSpc>
                <a:spcPts val="1600"/>
              </a:lnSpc>
              <a:buFont typeface="Arial"/>
              <a:buChar char="•"/>
            </a:pPr>
            <a:r>
              <a:rPr lang="en-US" sz="1250">
                <a:solidFill>
                  <a:srgbClr val="000000"/>
                </a:solidFill>
                <a:latin typeface="Arimo"/>
                <a:ea typeface="Arimo"/>
                <a:cs typeface="Arimo"/>
                <a:sym typeface="Arimo"/>
              </a:rPr>
              <a:t>Students may leave the CFD in groups of 3 or more and may only go to approved areas during specified times.</a:t>
            </a:r>
          </a:p>
          <a:p>
            <a:pPr marL="269876" lvl="1" indent="-134938" algn="l">
              <a:lnSpc>
                <a:spcPts val="1600"/>
              </a:lnSpc>
              <a:buFont typeface="Arial"/>
              <a:buChar char="•"/>
            </a:pPr>
            <a:r>
              <a:rPr lang="en-US" sz="1250">
                <a:solidFill>
                  <a:srgbClr val="000000"/>
                </a:solidFill>
                <a:latin typeface="Arimo"/>
                <a:ea typeface="Arimo"/>
                <a:cs typeface="Arimo"/>
                <a:sym typeface="Arimo"/>
              </a:rPr>
              <a:t>Students must sign out and in with the part-time chaperone before leaving the dorm.</a:t>
            </a:r>
          </a:p>
          <a:p>
            <a:pPr algn="l">
              <a:lnSpc>
                <a:spcPts val="1600"/>
              </a:lnSpc>
            </a:pPr>
            <a:endParaRPr lang="en-US" sz="1250">
              <a:solidFill>
                <a:srgbClr val="000000"/>
              </a:solidFill>
              <a:latin typeface="Arimo"/>
              <a:ea typeface="Arimo"/>
              <a:cs typeface="Arimo"/>
              <a:sym typeface="Arimo"/>
            </a:endParaRPr>
          </a:p>
          <a:p>
            <a:pPr marL="0" lvl="0" indent="0" algn="l">
              <a:lnSpc>
                <a:spcPts val="1600"/>
              </a:lnSpc>
            </a:pPr>
            <a:r>
              <a:rPr lang="en-US" sz="1250" b="1">
                <a:solidFill>
                  <a:srgbClr val="9664A4"/>
                </a:solidFill>
                <a:latin typeface="Arimo Bold"/>
                <a:ea typeface="Arimo Bold"/>
                <a:cs typeface="Arimo Bold"/>
                <a:sym typeface="Arimo Bold"/>
              </a:rPr>
              <a:t>Dorm Expectations:</a:t>
            </a:r>
          </a:p>
          <a:p>
            <a:pPr marL="269876" lvl="1" indent="-134938" algn="l">
              <a:lnSpc>
                <a:spcPts val="1600"/>
              </a:lnSpc>
              <a:buFont typeface="Arial"/>
              <a:buChar char="•"/>
            </a:pPr>
            <a:r>
              <a:rPr lang="en-US" sz="1250">
                <a:solidFill>
                  <a:srgbClr val="000000"/>
                </a:solidFill>
                <a:latin typeface="Arimo"/>
                <a:ea typeface="Arimo"/>
                <a:cs typeface="Arimo"/>
                <a:sym typeface="Arimo"/>
              </a:rPr>
              <a:t>Dorm rules will be addressed at mandatory orientation on Sunday, June 20th.</a:t>
            </a:r>
          </a:p>
          <a:p>
            <a:pPr marL="269876" lvl="1" indent="-134938" algn="l">
              <a:lnSpc>
                <a:spcPts val="1600"/>
              </a:lnSpc>
              <a:buFont typeface="Arial"/>
              <a:buChar char="•"/>
            </a:pPr>
            <a:r>
              <a:rPr lang="en-US" sz="1250">
                <a:solidFill>
                  <a:srgbClr val="000000"/>
                </a:solidFill>
                <a:latin typeface="Arimo"/>
                <a:ea typeface="Arimo"/>
                <a:cs typeface="Arimo"/>
                <a:sym typeface="Arimo"/>
              </a:rPr>
              <a:t>Students are responsible for keeping a clean residence, including shared spaces.</a:t>
            </a:r>
          </a:p>
          <a:p>
            <a:pPr marL="539751" lvl="2" indent="-179917" algn="l">
              <a:lnSpc>
                <a:spcPts val="1600"/>
              </a:lnSpc>
              <a:buFont typeface="Arial"/>
              <a:buChar char="⚬"/>
            </a:pPr>
            <a:r>
              <a:rPr lang="en-US" sz="1250">
                <a:solidFill>
                  <a:srgbClr val="000000"/>
                </a:solidFill>
                <a:latin typeface="Arimo"/>
                <a:ea typeface="Arimo"/>
                <a:cs typeface="Arimo"/>
                <a:sym typeface="Arimo"/>
              </a:rPr>
              <a:t>Students may be charged up to 90 days after the program end date for any damages incurred and reported by the CFD staff. </a:t>
            </a:r>
          </a:p>
          <a:p>
            <a:pPr marL="539751" lvl="2" indent="-179917" algn="l">
              <a:lnSpc>
                <a:spcPts val="1600"/>
              </a:lnSpc>
              <a:buFont typeface="Arial"/>
              <a:buChar char="⚬"/>
            </a:pPr>
            <a:r>
              <a:rPr lang="en-US" sz="1250">
                <a:solidFill>
                  <a:srgbClr val="000000"/>
                </a:solidFill>
                <a:latin typeface="Arimo"/>
                <a:ea typeface="Arimo"/>
                <a:cs typeface="Arimo"/>
                <a:sym typeface="Arimo"/>
              </a:rPr>
              <a:t>Payment must be made within two (2) weeks of issuance.</a:t>
            </a:r>
          </a:p>
          <a:p>
            <a:pPr marL="269876" lvl="1" indent="-134938" algn="l">
              <a:lnSpc>
                <a:spcPts val="1600"/>
              </a:lnSpc>
              <a:buFont typeface="Arial"/>
              <a:buChar char="•"/>
            </a:pPr>
            <a:r>
              <a:rPr lang="en-US" sz="1250">
                <a:solidFill>
                  <a:srgbClr val="000000"/>
                </a:solidFill>
                <a:latin typeface="Arimo"/>
                <a:ea typeface="Arimo"/>
                <a:cs typeface="Arimo"/>
                <a:sym typeface="Arimo"/>
              </a:rPr>
              <a:t>Student must be present when unpacking or packing belongings in the dorm room.</a:t>
            </a:r>
          </a:p>
          <a:p>
            <a:pPr marL="269876" lvl="1" indent="-134938" algn="l">
              <a:lnSpc>
                <a:spcPts val="1600"/>
              </a:lnSpc>
              <a:buFont typeface="Arial"/>
              <a:buChar char="•"/>
            </a:pPr>
            <a:r>
              <a:rPr lang="en-US" sz="1250">
                <a:solidFill>
                  <a:srgbClr val="000000"/>
                </a:solidFill>
                <a:latin typeface="Arimo"/>
                <a:ea typeface="Arimo"/>
                <a:cs typeface="Arimo"/>
                <a:sym typeface="Arimo"/>
              </a:rPr>
              <a:t>At check-out, students will receive confirmation from the Residential Life Coordinator or part-time chaperone after the room has been inspected for cleanliness before check-out. Cleaning includes but is not limited to:</a:t>
            </a:r>
          </a:p>
          <a:p>
            <a:pPr marL="539751" lvl="2" indent="-179917" algn="l">
              <a:lnSpc>
                <a:spcPts val="1600"/>
              </a:lnSpc>
              <a:buFont typeface="Arial"/>
              <a:buChar char="⚬"/>
            </a:pPr>
            <a:r>
              <a:rPr lang="en-US" sz="1250">
                <a:solidFill>
                  <a:srgbClr val="000000"/>
                </a:solidFill>
                <a:latin typeface="Arimo"/>
                <a:ea typeface="Arimo"/>
                <a:cs typeface="Arimo"/>
                <a:sym typeface="Arimo"/>
              </a:rPr>
              <a:t>Remove and place all trash in the room.</a:t>
            </a:r>
          </a:p>
          <a:p>
            <a:pPr marL="539751" lvl="2" indent="-179917" algn="l">
              <a:lnSpc>
                <a:spcPts val="1600"/>
              </a:lnSpc>
              <a:buFont typeface="Arial"/>
              <a:buChar char="⚬"/>
            </a:pPr>
            <a:r>
              <a:rPr lang="en-US" sz="1250">
                <a:solidFill>
                  <a:srgbClr val="000000"/>
                </a:solidFill>
                <a:latin typeface="Arimo"/>
                <a:ea typeface="Arimo"/>
                <a:cs typeface="Arimo"/>
                <a:sym typeface="Arimo"/>
              </a:rPr>
              <a:t>Clean out refrigerator and pantry areas.</a:t>
            </a:r>
          </a:p>
          <a:p>
            <a:pPr marL="539751" lvl="2" indent="-179917" algn="l">
              <a:lnSpc>
                <a:spcPts val="1600"/>
              </a:lnSpc>
              <a:buFont typeface="Arial"/>
              <a:buChar char="⚬"/>
            </a:pPr>
            <a:r>
              <a:rPr lang="en-US" sz="1250">
                <a:solidFill>
                  <a:srgbClr val="000000"/>
                </a:solidFill>
                <a:latin typeface="Arimo"/>
                <a:ea typeface="Arimo"/>
                <a:cs typeface="Arimo"/>
                <a:sym typeface="Arimo"/>
              </a:rPr>
              <a:t>Sweep the floor </a:t>
            </a:r>
          </a:p>
          <a:p>
            <a:pPr marL="539751" lvl="2" indent="-179917" algn="l">
              <a:lnSpc>
                <a:spcPts val="1600"/>
              </a:lnSpc>
              <a:buFont typeface="Arial"/>
              <a:buChar char="⚬"/>
            </a:pPr>
            <a:r>
              <a:rPr lang="en-US" sz="1250">
                <a:solidFill>
                  <a:srgbClr val="000000"/>
                </a:solidFill>
                <a:latin typeface="Arimo"/>
                <a:ea typeface="Arimo"/>
                <a:cs typeface="Arimo"/>
                <a:sym typeface="Arimo"/>
              </a:rPr>
              <a:t>Wipe and clean dressers, desks, sink, countertop, tub and toilet.</a:t>
            </a:r>
          </a:p>
          <a:p>
            <a:pPr marL="539751" lvl="2" indent="-179917" algn="l">
              <a:lnSpc>
                <a:spcPts val="1600"/>
              </a:lnSpc>
              <a:buFont typeface="Arial"/>
              <a:buChar char="⚬"/>
            </a:pPr>
            <a:r>
              <a:rPr lang="en-US" sz="1250">
                <a:solidFill>
                  <a:srgbClr val="000000"/>
                </a:solidFill>
                <a:latin typeface="Arimo"/>
                <a:ea typeface="Arimo"/>
                <a:cs typeface="Arimo"/>
                <a:sym typeface="Arimo"/>
              </a:rPr>
              <a:t>Remove decorations, tape, etc. from walls and doors.</a:t>
            </a:r>
          </a:p>
          <a:p>
            <a:pPr marL="539751" lvl="2" indent="-179917" algn="l">
              <a:lnSpc>
                <a:spcPts val="1600"/>
              </a:lnSpc>
              <a:buFont typeface="Arial"/>
              <a:buChar char="⚬"/>
            </a:pPr>
            <a:r>
              <a:rPr lang="en-US" sz="1250">
                <a:solidFill>
                  <a:srgbClr val="000000"/>
                </a:solidFill>
                <a:latin typeface="Arimo"/>
                <a:ea typeface="Arimo"/>
                <a:cs typeface="Arimo"/>
                <a:sym typeface="Arimo"/>
              </a:rPr>
              <a:t>Remove all personal items from the dorm room and laundry room.</a:t>
            </a:r>
          </a:p>
          <a:p>
            <a:pPr marL="539751" lvl="2" indent="-179917" algn="l">
              <a:lnSpc>
                <a:spcPts val="1600"/>
              </a:lnSpc>
              <a:buFont typeface="Arial"/>
              <a:buChar char="⚬"/>
            </a:pPr>
            <a:r>
              <a:rPr lang="en-US" sz="1250">
                <a:solidFill>
                  <a:srgbClr val="000000"/>
                </a:solidFill>
                <a:latin typeface="Arimo"/>
                <a:ea typeface="Arimo"/>
                <a:cs typeface="Arimo"/>
                <a:sym typeface="Arimo"/>
              </a:rPr>
              <a:t>Place unwanted items in donation boxes or in the trash.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01529" y="235479"/>
            <a:ext cx="6919070" cy="10321352"/>
          </a:xfrm>
          <a:prstGeom prst="rect">
            <a:avLst/>
          </a:prstGeom>
        </p:spPr>
        <p:txBody>
          <a:bodyPr lIns="0" tIns="0" rIns="0" bIns="0" rtlCol="0" anchor="t">
            <a:spAutoFit/>
          </a:bodyPr>
          <a:lstStyle/>
          <a:p>
            <a:pPr algn="ctr">
              <a:lnSpc>
                <a:spcPts val="3000"/>
              </a:lnSpc>
            </a:pPr>
            <a:r>
              <a:rPr lang="en-US" sz="3000" b="1" dirty="0">
                <a:solidFill>
                  <a:srgbClr val="000000"/>
                </a:solidFill>
                <a:latin typeface="Arimo Bold"/>
                <a:ea typeface="Arimo Bold"/>
                <a:cs typeface="Arimo Bold"/>
                <a:sym typeface="Arimo Bold"/>
              </a:rPr>
              <a:t>ADDITIONAL HOUSING INFORMATION</a:t>
            </a:r>
          </a:p>
          <a:p>
            <a:pPr algn="ctr">
              <a:lnSpc>
                <a:spcPts val="3000"/>
              </a:lnSpc>
            </a:pPr>
            <a:endParaRPr lang="en-US" sz="3000" b="1" dirty="0">
              <a:solidFill>
                <a:srgbClr val="000000"/>
              </a:solidFill>
              <a:latin typeface="Arimo Bold"/>
              <a:ea typeface="Arimo Bold"/>
              <a:cs typeface="Arimo Bold"/>
              <a:sym typeface="Arimo Bold"/>
            </a:endParaRPr>
          </a:p>
          <a:p>
            <a:pPr algn="l">
              <a:lnSpc>
                <a:spcPts val="1200"/>
              </a:lnSpc>
            </a:pPr>
            <a:endParaRPr lang="en-US" sz="3000" b="1" dirty="0">
              <a:solidFill>
                <a:srgbClr val="000000"/>
              </a:solidFill>
              <a:latin typeface="Arimo Bold"/>
              <a:ea typeface="Arimo Bold"/>
              <a:cs typeface="Arimo Bold"/>
              <a:sym typeface="Arimo Bold"/>
            </a:endParaRPr>
          </a:p>
          <a:p>
            <a:pPr marL="0" lvl="0" indent="0" algn="l">
              <a:lnSpc>
                <a:spcPts val="1600"/>
              </a:lnSpc>
            </a:pPr>
            <a:r>
              <a:rPr lang="en-US" sz="1250" b="1" dirty="0">
                <a:solidFill>
                  <a:srgbClr val="9664A4"/>
                </a:solidFill>
                <a:latin typeface="Arimo Bold"/>
                <a:ea typeface="Arimo Bold"/>
                <a:cs typeface="Arimo Bold"/>
                <a:sym typeface="Arimo Bold"/>
              </a:rPr>
              <a:t>Suggested Packing List:</a:t>
            </a:r>
          </a:p>
          <a:p>
            <a:pPr marL="269876" lvl="1" indent="-134938" algn="l">
              <a:lnSpc>
                <a:spcPts val="1600"/>
              </a:lnSpc>
              <a:buFont typeface="Arial"/>
              <a:buChar char="•"/>
            </a:pPr>
            <a:r>
              <a:rPr lang="en-US" sz="1250" dirty="0">
                <a:solidFill>
                  <a:srgbClr val="000000"/>
                </a:solidFill>
                <a:latin typeface="Arimo"/>
                <a:ea typeface="Arimo"/>
                <a:cs typeface="Arimo"/>
                <a:sym typeface="Arimo"/>
              </a:rPr>
              <a:t>Bedding &amp; Pillows</a:t>
            </a:r>
          </a:p>
          <a:p>
            <a:pPr marL="539751" lvl="2" indent="-179917" algn="l">
              <a:lnSpc>
                <a:spcPts val="1600"/>
              </a:lnSpc>
              <a:buFont typeface="Arial"/>
              <a:buChar char="⚬"/>
            </a:pPr>
            <a:r>
              <a:rPr lang="en-US" sz="1250" dirty="0">
                <a:solidFill>
                  <a:srgbClr val="000000"/>
                </a:solidFill>
                <a:latin typeface="Arimo"/>
                <a:ea typeface="Arimo"/>
                <a:cs typeface="Arimo"/>
                <a:sym typeface="Arimo"/>
              </a:rPr>
              <a:t>Twin XL sheets are required for UST residents </a:t>
            </a:r>
          </a:p>
          <a:p>
            <a:pPr marL="539751" lvl="2" indent="-179917" algn="l">
              <a:lnSpc>
                <a:spcPts val="1600"/>
              </a:lnSpc>
              <a:buFont typeface="Arial"/>
              <a:buChar char="⚬"/>
            </a:pPr>
            <a:r>
              <a:rPr lang="en-US" sz="1250" dirty="0">
                <a:solidFill>
                  <a:srgbClr val="000000"/>
                </a:solidFill>
                <a:latin typeface="Arimo"/>
                <a:ea typeface="Arimo"/>
                <a:cs typeface="Arimo"/>
                <a:sym typeface="Arimo"/>
              </a:rPr>
              <a:t>Twin sheets are required for CFD residents</a:t>
            </a:r>
          </a:p>
          <a:p>
            <a:pPr marL="269876" lvl="1" indent="-134938" algn="l">
              <a:lnSpc>
                <a:spcPts val="1600"/>
              </a:lnSpc>
              <a:buFont typeface="Arial"/>
              <a:buChar char="•"/>
            </a:pPr>
            <a:r>
              <a:rPr lang="en-US" sz="1250" dirty="0">
                <a:solidFill>
                  <a:srgbClr val="000000"/>
                </a:solidFill>
                <a:latin typeface="Arimo"/>
                <a:ea typeface="Arimo"/>
                <a:cs typeface="Arimo"/>
                <a:sym typeface="Arimo"/>
              </a:rPr>
              <a:t>Towels</a:t>
            </a:r>
          </a:p>
          <a:p>
            <a:pPr marL="539751" lvl="2" indent="-179917" algn="l">
              <a:lnSpc>
                <a:spcPts val="1600"/>
              </a:lnSpc>
              <a:buFont typeface="Arial"/>
              <a:buChar char="⚬"/>
            </a:pPr>
            <a:r>
              <a:rPr lang="en-US" sz="1250" dirty="0">
                <a:solidFill>
                  <a:srgbClr val="000000"/>
                </a:solidFill>
                <a:latin typeface="Arimo"/>
                <a:ea typeface="Arimo"/>
                <a:cs typeface="Arimo"/>
                <a:sym typeface="Arimo"/>
              </a:rPr>
              <a:t>Bath towel, hand towel, washcloth, and beach towel.</a:t>
            </a:r>
          </a:p>
          <a:p>
            <a:pPr marL="269876" lvl="1" indent="-134938" algn="l">
              <a:lnSpc>
                <a:spcPts val="1600"/>
              </a:lnSpc>
              <a:buFont typeface="Arial"/>
              <a:buChar char="•"/>
            </a:pPr>
            <a:r>
              <a:rPr lang="en-US" sz="1250" dirty="0">
                <a:solidFill>
                  <a:srgbClr val="000000"/>
                </a:solidFill>
                <a:latin typeface="Arimo"/>
                <a:ea typeface="Arimo"/>
                <a:cs typeface="Arimo"/>
                <a:sym typeface="Arimo"/>
              </a:rPr>
              <a:t>Toiletries </a:t>
            </a:r>
          </a:p>
          <a:p>
            <a:pPr marL="539751" lvl="2" indent="-179917" algn="l">
              <a:lnSpc>
                <a:spcPts val="1600"/>
              </a:lnSpc>
              <a:buFont typeface="Arial"/>
              <a:buChar char="⚬"/>
            </a:pPr>
            <a:r>
              <a:rPr lang="en-US" sz="1250" dirty="0">
                <a:solidFill>
                  <a:srgbClr val="000000"/>
                </a:solidFill>
                <a:latin typeface="Arimo"/>
                <a:ea typeface="Arimo"/>
                <a:cs typeface="Arimo"/>
                <a:sym typeface="Arimo"/>
              </a:rPr>
              <a:t>Shampoo, soap, deodorant, sunscreen, toothbrush, and toothpaste.</a:t>
            </a:r>
          </a:p>
          <a:p>
            <a:pPr marL="269876" lvl="1" indent="-134938" algn="l">
              <a:lnSpc>
                <a:spcPts val="1600"/>
              </a:lnSpc>
              <a:buFont typeface="Arial"/>
              <a:buChar char="•"/>
            </a:pPr>
            <a:r>
              <a:rPr lang="en-US" sz="1250" dirty="0">
                <a:solidFill>
                  <a:srgbClr val="000000"/>
                </a:solidFill>
                <a:latin typeface="Arimo"/>
                <a:ea typeface="Arimo"/>
                <a:cs typeface="Arimo"/>
                <a:sym typeface="Arimo"/>
              </a:rPr>
              <a:t>Bathroom Necessities</a:t>
            </a:r>
          </a:p>
          <a:p>
            <a:pPr marL="539751" lvl="2" indent="-179917" algn="l">
              <a:lnSpc>
                <a:spcPts val="1600"/>
              </a:lnSpc>
              <a:buFont typeface="Arial"/>
              <a:buChar char="⚬"/>
            </a:pPr>
            <a:r>
              <a:rPr lang="en-US" sz="1250" dirty="0">
                <a:solidFill>
                  <a:srgbClr val="000000"/>
                </a:solidFill>
                <a:latin typeface="Arimo"/>
                <a:ea typeface="Arimo"/>
                <a:cs typeface="Arimo"/>
                <a:sym typeface="Arimo"/>
              </a:rPr>
              <a:t>Toilet paper, hand soap, and trash bags.</a:t>
            </a:r>
          </a:p>
          <a:p>
            <a:pPr marL="269876" lvl="1" indent="-134938" algn="l">
              <a:lnSpc>
                <a:spcPts val="1600"/>
              </a:lnSpc>
              <a:buFont typeface="Arial"/>
              <a:buChar char="•"/>
            </a:pPr>
            <a:r>
              <a:rPr lang="en-US" sz="1250" dirty="0">
                <a:solidFill>
                  <a:srgbClr val="000000"/>
                </a:solidFill>
                <a:latin typeface="Arimo"/>
                <a:ea typeface="Arimo"/>
                <a:cs typeface="Arimo"/>
                <a:sym typeface="Arimo"/>
              </a:rPr>
              <a:t>Dance Attire &amp; Shoes</a:t>
            </a:r>
          </a:p>
          <a:p>
            <a:pPr marL="269876" lvl="1" indent="-134938" algn="l">
              <a:lnSpc>
                <a:spcPts val="1600"/>
              </a:lnSpc>
              <a:buFont typeface="Arial"/>
              <a:buChar char="•"/>
            </a:pPr>
            <a:r>
              <a:rPr lang="en-US" sz="1250" dirty="0">
                <a:solidFill>
                  <a:srgbClr val="000000"/>
                </a:solidFill>
                <a:latin typeface="Arimo"/>
                <a:ea typeface="Arimo"/>
                <a:cs typeface="Arimo"/>
                <a:sym typeface="Arimo"/>
              </a:rPr>
              <a:t>Non-Dance Clothing &amp; Shoes</a:t>
            </a:r>
          </a:p>
          <a:p>
            <a:pPr marL="539751" lvl="2" indent="-179917" algn="l">
              <a:lnSpc>
                <a:spcPts val="1600"/>
              </a:lnSpc>
              <a:buFont typeface="Arial"/>
              <a:buChar char="⚬"/>
            </a:pPr>
            <a:r>
              <a:rPr lang="en-US" sz="1250" dirty="0">
                <a:solidFill>
                  <a:srgbClr val="000000"/>
                </a:solidFill>
                <a:latin typeface="Arimo"/>
                <a:ea typeface="Arimo"/>
                <a:cs typeface="Arimo"/>
                <a:sym typeface="Arimo"/>
              </a:rPr>
              <a:t>Including but not limited to dress clothes for Houston Ballet performance, warm-up gear, lightweight jacket, swimsuit, T-shirts, shorts, sneakers, flip-flops, slippers, hat, and sunglasses.</a:t>
            </a:r>
          </a:p>
          <a:p>
            <a:pPr marL="539751" lvl="2" indent="-179917" algn="l">
              <a:lnSpc>
                <a:spcPts val="1600"/>
              </a:lnSpc>
              <a:buFont typeface="Arial"/>
              <a:buChar char="⚬"/>
            </a:pPr>
            <a:r>
              <a:rPr lang="en-US" sz="1250" dirty="0">
                <a:solidFill>
                  <a:srgbClr val="000000"/>
                </a:solidFill>
                <a:latin typeface="Arimo"/>
                <a:ea typeface="Arimo"/>
                <a:cs typeface="Arimo"/>
                <a:sym typeface="Arimo"/>
              </a:rPr>
              <a:t>Please note that crop tops and short shorts are not permitted at the UST dormitory.</a:t>
            </a:r>
          </a:p>
          <a:p>
            <a:pPr marL="269876" lvl="1" indent="-134938" algn="l">
              <a:lnSpc>
                <a:spcPts val="1600"/>
              </a:lnSpc>
              <a:buFont typeface="Arial"/>
              <a:buChar char="•"/>
            </a:pPr>
            <a:r>
              <a:rPr lang="en-US" sz="1250" dirty="0">
                <a:solidFill>
                  <a:srgbClr val="000000"/>
                </a:solidFill>
                <a:latin typeface="Arimo"/>
                <a:ea typeface="Arimo"/>
                <a:cs typeface="Arimo"/>
                <a:sym typeface="Arimo"/>
              </a:rPr>
              <a:t>Hangers</a:t>
            </a:r>
          </a:p>
          <a:p>
            <a:pPr marL="269876" lvl="1" indent="-134938" algn="l">
              <a:lnSpc>
                <a:spcPts val="1600"/>
              </a:lnSpc>
              <a:buFont typeface="Arial"/>
              <a:buChar char="•"/>
            </a:pPr>
            <a:r>
              <a:rPr lang="en-US" sz="1250" dirty="0">
                <a:solidFill>
                  <a:srgbClr val="000000"/>
                </a:solidFill>
                <a:latin typeface="Arimo"/>
                <a:ea typeface="Arimo"/>
                <a:cs typeface="Arimo"/>
                <a:sym typeface="Arimo"/>
              </a:rPr>
              <a:t>Umbrella/Rainwear</a:t>
            </a:r>
          </a:p>
          <a:p>
            <a:pPr marL="269876" lvl="1" indent="-134938" algn="l">
              <a:lnSpc>
                <a:spcPts val="1600"/>
              </a:lnSpc>
              <a:buFont typeface="Arial"/>
              <a:buChar char="•"/>
            </a:pPr>
            <a:r>
              <a:rPr lang="en-US" sz="1250" dirty="0">
                <a:solidFill>
                  <a:srgbClr val="000000"/>
                </a:solidFill>
                <a:latin typeface="Arimo"/>
                <a:ea typeface="Arimo"/>
                <a:cs typeface="Arimo"/>
                <a:sym typeface="Arimo"/>
              </a:rPr>
              <a:t>Reusable Water Bottle</a:t>
            </a:r>
          </a:p>
          <a:p>
            <a:pPr marL="269876" lvl="1" indent="-134938" algn="l">
              <a:lnSpc>
                <a:spcPts val="1600"/>
              </a:lnSpc>
              <a:buFont typeface="Arial"/>
              <a:buChar char="•"/>
            </a:pPr>
            <a:r>
              <a:rPr lang="en-US" sz="1250" dirty="0">
                <a:solidFill>
                  <a:srgbClr val="000000"/>
                </a:solidFill>
                <a:latin typeface="Arimo"/>
                <a:ea typeface="Arimo"/>
                <a:cs typeface="Arimo"/>
                <a:sym typeface="Arimo"/>
              </a:rPr>
              <a:t>Alarm Clock</a:t>
            </a:r>
          </a:p>
          <a:p>
            <a:pPr marL="269876" lvl="1" indent="-134938" algn="l">
              <a:lnSpc>
                <a:spcPts val="1600"/>
              </a:lnSpc>
              <a:buFont typeface="Arial"/>
              <a:buChar char="•"/>
            </a:pPr>
            <a:r>
              <a:rPr lang="en-US" sz="1250" dirty="0">
                <a:solidFill>
                  <a:srgbClr val="000000"/>
                </a:solidFill>
                <a:latin typeface="Arimo"/>
                <a:ea typeface="Arimo"/>
                <a:cs typeface="Arimo"/>
                <a:sym typeface="Arimo"/>
              </a:rPr>
              <a:t>Extension Cords</a:t>
            </a:r>
          </a:p>
          <a:p>
            <a:pPr marL="269876" lvl="1" indent="-134938" algn="l">
              <a:lnSpc>
                <a:spcPts val="1600"/>
              </a:lnSpc>
              <a:buFont typeface="Arial"/>
              <a:buChar char="•"/>
            </a:pPr>
            <a:r>
              <a:rPr lang="en-US" sz="1250" dirty="0">
                <a:solidFill>
                  <a:srgbClr val="000000"/>
                </a:solidFill>
                <a:latin typeface="Arimo"/>
                <a:ea typeface="Arimo"/>
                <a:cs typeface="Arimo"/>
                <a:sym typeface="Arimo"/>
              </a:rPr>
              <a:t>Laundry Bag &amp; Detergent</a:t>
            </a:r>
          </a:p>
          <a:p>
            <a:pPr marL="269876" lvl="1" indent="-134938" algn="l">
              <a:lnSpc>
                <a:spcPts val="1600"/>
              </a:lnSpc>
              <a:buFont typeface="Arial"/>
              <a:buChar char="•"/>
            </a:pPr>
            <a:r>
              <a:rPr lang="en-US" sz="1250" dirty="0">
                <a:solidFill>
                  <a:srgbClr val="000000"/>
                </a:solidFill>
                <a:latin typeface="Arimo"/>
                <a:ea typeface="Arimo"/>
                <a:cs typeface="Arimo"/>
                <a:sym typeface="Arimo"/>
              </a:rPr>
              <a:t>Phone Chargers</a:t>
            </a:r>
          </a:p>
          <a:p>
            <a:pPr marL="269876" lvl="1" indent="-134938" algn="l">
              <a:lnSpc>
                <a:spcPts val="1600"/>
              </a:lnSpc>
              <a:buFont typeface="Arial"/>
              <a:buChar char="•"/>
            </a:pPr>
            <a:r>
              <a:rPr lang="en-US" sz="1250" dirty="0">
                <a:solidFill>
                  <a:srgbClr val="000000"/>
                </a:solidFill>
                <a:latin typeface="Arimo"/>
                <a:ea typeface="Arimo"/>
                <a:cs typeface="Arimo"/>
                <a:sym typeface="Arimo"/>
              </a:rPr>
              <a:t>Electronics</a:t>
            </a:r>
          </a:p>
          <a:p>
            <a:pPr marL="539751" lvl="2" indent="-179917" algn="l">
              <a:lnSpc>
                <a:spcPts val="1600"/>
              </a:lnSpc>
              <a:buFont typeface="Arial"/>
              <a:buChar char="⚬"/>
            </a:pPr>
            <a:r>
              <a:rPr lang="en-US" sz="1250" dirty="0">
                <a:solidFill>
                  <a:srgbClr val="000000"/>
                </a:solidFill>
                <a:latin typeface="Arimo"/>
                <a:ea typeface="Arimo"/>
                <a:cs typeface="Arimo"/>
                <a:sym typeface="Arimo"/>
              </a:rPr>
              <a:t>Including but not limited to cameras, cell phones, computers, and tablets.</a:t>
            </a:r>
          </a:p>
          <a:p>
            <a:pPr marL="0" lvl="0" indent="0" algn="l">
              <a:lnSpc>
                <a:spcPts val="1600"/>
              </a:lnSpc>
            </a:pPr>
            <a:endParaRPr lang="en-US" sz="1250" dirty="0">
              <a:solidFill>
                <a:srgbClr val="000000"/>
              </a:solidFill>
              <a:latin typeface="Arimo"/>
              <a:ea typeface="Arimo"/>
              <a:cs typeface="Arimo"/>
              <a:sym typeface="Arimo"/>
            </a:endParaRPr>
          </a:p>
          <a:p>
            <a:pPr marL="0" lvl="0" indent="0" algn="l">
              <a:lnSpc>
                <a:spcPts val="1600"/>
              </a:lnSpc>
            </a:pPr>
            <a:r>
              <a:rPr lang="en-US" sz="1250" b="1" dirty="0">
                <a:solidFill>
                  <a:srgbClr val="9664A4"/>
                </a:solidFill>
                <a:latin typeface="Arimo Bold"/>
                <a:ea typeface="Arimo Bold"/>
                <a:cs typeface="Arimo Bold"/>
                <a:sym typeface="Arimo Bold"/>
              </a:rPr>
              <a:t>Head Lice Prevention:</a:t>
            </a:r>
          </a:p>
          <a:p>
            <a:pPr marL="0" lvl="0" indent="0" algn="l">
              <a:lnSpc>
                <a:spcPts val="1600"/>
              </a:lnSpc>
            </a:pPr>
            <a:r>
              <a:rPr lang="en-US" sz="1250" dirty="0">
                <a:solidFill>
                  <a:srgbClr val="000000"/>
                </a:solidFill>
                <a:latin typeface="Arimo"/>
                <a:ea typeface="Arimo"/>
                <a:cs typeface="Arimo"/>
                <a:sym typeface="Arimo"/>
              </a:rPr>
              <a:t>We encourage all students to get checked for head lice prior to check-in at the dorm to avoid potential problems. A licensed medical professional or lice treatment center can perform this test.</a:t>
            </a:r>
          </a:p>
          <a:p>
            <a:pPr marL="0" lvl="0" indent="0" algn="l">
              <a:lnSpc>
                <a:spcPts val="1600"/>
              </a:lnSpc>
            </a:pPr>
            <a:endParaRPr lang="en-US" sz="1250" dirty="0">
              <a:solidFill>
                <a:srgbClr val="000000"/>
              </a:solidFill>
              <a:latin typeface="Arimo"/>
              <a:ea typeface="Arimo"/>
              <a:cs typeface="Arimo"/>
              <a:sym typeface="Arimo"/>
            </a:endParaRPr>
          </a:p>
          <a:p>
            <a:pPr marL="0" lvl="0" indent="0" algn="l">
              <a:lnSpc>
                <a:spcPts val="1600"/>
              </a:lnSpc>
            </a:pPr>
            <a:r>
              <a:rPr lang="en-US" sz="1250" dirty="0">
                <a:solidFill>
                  <a:srgbClr val="000000"/>
                </a:solidFill>
                <a:latin typeface="Arimo"/>
                <a:ea typeface="Arimo"/>
                <a:cs typeface="Arimo"/>
                <a:sym typeface="Arimo"/>
              </a:rPr>
              <a:t>Any student found to have head lice after arrival will be quarantined and receive professional treatment at the expense of the parent/guardian. The student will not be allowed to return to class until fully treated.</a:t>
            </a:r>
          </a:p>
          <a:p>
            <a:pPr marL="0" lvl="0" indent="0" algn="l">
              <a:lnSpc>
                <a:spcPts val="1600"/>
              </a:lnSpc>
            </a:pPr>
            <a:endParaRPr lang="en-US" sz="1250" dirty="0">
              <a:solidFill>
                <a:srgbClr val="000000"/>
              </a:solidFill>
              <a:latin typeface="Arimo"/>
              <a:ea typeface="Arimo"/>
              <a:cs typeface="Arimo"/>
              <a:sym typeface="Arimo"/>
            </a:endParaRPr>
          </a:p>
          <a:p>
            <a:pPr marL="0" lvl="0" indent="0" algn="l">
              <a:lnSpc>
                <a:spcPts val="1600"/>
              </a:lnSpc>
            </a:pPr>
            <a:r>
              <a:rPr lang="en-US" sz="1250" b="1" dirty="0">
                <a:solidFill>
                  <a:srgbClr val="9664A4"/>
                </a:solidFill>
                <a:latin typeface="Arimo Bold"/>
                <a:ea typeface="Arimo Bold"/>
                <a:cs typeface="Arimo Bold"/>
                <a:sym typeface="Arimo Bold"/>
              </a:rPr>
              <a:t>Packages:</a:t>
            </a:r>
          </a:p>
          <a:p>
            <a:pPr marL="0" lvl="0" indent="0" algn="l">
              <a:lnSpc>
                <a:spcPts val="1600"/>
              </a:lnSpc>
            </a:pPr>
            <a:r>
              <a:rPr lang="en-US" sz="1250" dirty="0">
                <a:solidFill>
                  <a:srgbClr val="000000"/>
                </a:solidFill>
                <a:latin typeface="Arimo"/>
                <a:ea typeface="Arimo"/>
                <a:cs typeface="Arimo"/>
                <a:sym typeface="Arimo"/>
              </a:rPr>
              <a:t>Houston Ballet Academy recommends students pre-order supplies and have them available for pickup at the following Target location:</a:t>
            </a:r>
          </a:p>
          <a:p>
            <a:pPr marL="0" lvl="0" indent="0" algn="ctr">
              <a:lnSpc>
                <a:spcPts val="1600"/>
              </a:lnSpc>
            </a:pPr>
            <a:r>
              <a:rPr lang="en-US" sz="1250" dirty="0">
                <a:solidFill>
                  <a:srgbClr val="000000"/>
                </a:solidFill>
                <a:latin typeface="Arimo"/>
                <a:ea typeface="Arimo"/>
                <a:cs typeface="Arimo"/>
                <a:sym typeface="Arimo"/>
              </a:rPr>
              <a:t>Target</a:t>
            </a:r>
          </a:p>
          <a:p>
            <a:pPr marL="0" lvl="0" indent="0" algn="ctr">
              <a:lnSpc>
                <a:spcPts val="1600"/>
              </a:lnSpc>
            </a:pPr>
            <a:r>
              <a:rPr lang="en-US" sz="1250" dirty="0">
                <a:solidFill>
                  <a:srgbClr val="000000"/>
                </a:solidFill>
                <a:latin typeface="Arimo"/>
                <a:ea typeface="Arimo"/>
                <a:cs typeface="Arimo"/>
                <a:sym typeface="Arimo"/>
              </a:rPr>
              <a:t>2075 Westheimer Road </a:t>
            </a:r>
          </a:p>
          <a:p>
            <a:pPr marL="0" lvl="0" indent="0" algn="ctr">
              <a:lnSpc>
                <a:spcPts val="1600"/>
              </a:lnSpc>
            </a:pPr>
            <a:r>
              <a:rPr lang="en-US" sz="1250" dirty="0">
                <a:solidFill>
                  <a:srgbClr val="000000"/>
                </a:solidFill>
                <a:latin typeface="Arimo"/>
                <a:ea typeface="Arimo"/>
                <a:cs typeface="Arimo"/>
                <a:sym typeface="Arimo"/>
              </a:rPr>
              <a:t>Houston, TX 77098 </a:t>
            </a:r>
          </a:p>
          <a:p>
            <a:pPr marL="0" lvl="0" indent="0" algn="ctr">
              <a:lnSpc>
                <a:spcPts val="1600"/>
              </a:lnSpc>
            </a:pPr>
            <a:r>
              <a:rPr lang="en-US" sz="1250" dirty="0">
                <a:solidFill>
                  <a:srgbClr val="000000"/>
                </a:solidFill>
                <a:latin typeface="Arimo"/>
                <a:ea typeface="Arimo"/>
                <a:cs typeface="Arimo"/>
                <a:sym typeface="Arimo"/>
              </a:rPr>
              <a:t>Phone Number: 346-398-5902</a:t>
            </a:r>
          </a:p>
          <a:p>
            <a:pPr marL="0" lvl="0" indent="0" algn="ctr">
              <a:lnSpc>
                <a:spcPts val="1600"/>
              </a:lnSpc>
            </a:pPr>
            <a:endParaRPr lang="en-US" sz="1250" dirty="0">
              <a:solidFill>
                <a:srgbClr val="000000"/>
              </a:solidFill>
              <a:latin typeface="Arimo"/>
              <a:ea typeface="Arimo"/>
              <a:cs typeface="Arimo"/>
              <a:sym typeface="Arimo"/>
            </a:endParaRPr>
          </a:p>
          <a:p>
            <a:pPr marL="0" lvl="0" indent="0" algn="l">
              <a:lnSpc>
                <a:spcPts val="1600"/>
              </a:lnSpc>
            </a:pPr>
            <a:r>
              <a:rPr lang="en-US" sz="1250" dirty="0">
                <a:solidFill>
                  <a:srgbClr val="000000"/>
                </a:solidFill>
                <a:latin typeface="Arimo"/>
                <a:ea typeface="Arimo"/>
                <a:cs typeface="Arimo"/>
                <a:sym typeface="Arimo"/>
              </a:rPr>
              <a:t>Families should refer to the information on page 13 regarding sending letters and packages during the program.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56000" y="301756"/>
            <a:ext cx="6048000" cy="7194575"/>
          </a:xfrm>
          <a:prstGeom prst="rect">
            <a:avLst/>
          </a:prstGeom>
        </p:spPr>
        <p:txBody>
          <a:bodyPr lIns="0" tIns="0" rIns="0" bIns="0" rtlCol="0" anchor="t">
            <a:spAutoFit/>
          </a:bodyPr>
          <a:lstStyle/>
          <a:p>
            <a:pPr algn="ctr">
              <a:lnSpc>
                <a:spcPts val="3000"/>
              </a:lnSpc>
            </a:pPr>
            <a:r>
              <a:rPr lang="en-US" sz="3000" b="1">
                <a:solidFill>
                  <a:srgbClr val="41395F"/>
                </a:solidFill>
                <a:latin typeface="Arimo Bold"/>
                <a:ea typeface="Arimo Bold"/>
                <a:cs typeface="Arimo Bold"/>
                <a:sym typeface="Arimo Bold"/>
              </a:rPr>
              <a:t>HURRICANE EVACUATION PLAN</a:t>
            </a:r>
          </a:p>
          <a:p>
            <a:pPr algn="l">
              <a:lnSpc>
                <a:spcPts val="1200"/>
              </a:lnSpc>
            </a:pPr>
            <a:endParaRPr lang="en-US" sz="3000" b="1">
              <a:solidFill>
                <a:srgbClr val="41395F"/>
              </a:solidFill>
              <a:latin typeface="Arimo Bold"/>
              <a:ea typeface="Arimo Bold"/>
              <a:cs typeface="Arimo Bold"/>
              <a:sym typeface="Arimo Bold"/>
            </a:endParaRPr>
          </a:p>
          <a:p>
            <a:pPr marL="0" lvl="0" indent="0" algn="l">
              <a:lnSpc>
                <a:spcPts val="1512"/>
              </a:lnSpc>
            </a:pPr>
            <a:r>
              <a:rPr lang="en-US" sz="1200">
                <a:solidFill>
                  <a:srgbClr val="000000"/>
                </a:solidFill>
                <a:latin typeface="Arimo"/>
                <a:ea typeface="Arimo"/>
                <a:cs typeface="Arimo"/>
                <a:sym typeface="Arimo"/>
              </a:rPr>
              <a:t>Hurricane season begins June 1st and ends November 30th. The Houston Ballet Hurricane Evacuation Plan (HEP) is implemented if a hurricane evacuation has been issued for Harris County.</a:t>
            </a:r>
          </a:p>
          <a:p>
            <a:pPr marL="0" lvl="0" indent="0" algn="l">
              <a:lnSpc>
                <a:spcPts val="1512"/>
              </a:lnSpc>
            </a:pPr>
            <a:endParaRPr lang="en-US" sz="1200">
              <a:solidFill>
                <a:srgbClr val="000000"/>
              </a:solidFill>
              <a:latin typeface="Arimo"/>
              <a:ea typeface="Arimo"/>
              <a:cs typeface="Arimo"/>
              <a:sym typeface="Arimo"/>
            </a:endParaRPr>
          </a:p>
          <a:p>
            <a:pPr marL="0" lvl="0" indent="0" algn="l">
              <a:lnSpc>
                <a:spcPts val="1512"/>
              </a:lnSpc>
            </a:pPr>
            <a:r>
              <a:rPr lang="en-US" sz="1200" b="1">
                <a:solidFill>
                  <a:srgbClr val="9664A4"/>
                </a:solidFill>
                <a:latin typeface="Arimo Bold"/>
                <a:ea typeface="Arimo Bold"/>
                <a:cs typeface="Arimo Bold"/>
                <a:sym typeface="Arimo Bold"/>
              </a:rPr>
              <a:t>Qualifications:</a:t>
            </a:r>
          </a:p>
          <a:p>
            <a:pPr marL="259080" lvl="1" indent="-129540" algn="l">
              <a:lnSpc>
                <a:spcPts val="1512"/>
              </a:lnSpc>
              <a:buFont typeface="Arial"/>
              <a:buChar char="•"/>
            </a:pPr>
            <a:r>
              <a:rPr lang="en-US" sz="1200">
                <a:solidFill>
                  <a:srgbClr val="000000"/>
                </a:solidFill>
                <a:latin typeface="Arimo"/>
                <a:ea typeface="Arimo"/>
                <a:cs typeface="Arimo"/>
                <a:sym typeface="Arimo"/>
              </a:rPr>
              <a:t>Students residing in HB housing (UST, MST, CFD)</a:t>
            </a:r>
          </a:p>
          <a:p>
            <a:pPr marL="259080" lvl="1" indent="-129540" algn="l">
              <a:lnSpc>
                <a:spcPts val="1512"/>
              </a:lnSpc>
              <a:buFont typeface="Arial"/>
              <a:buChar char="•"/>
            </a:pPr>
            <a:r>
              <a:rPr lang="en-US" sz="1200">
                <a:solidFill>
                  <a:srgbClr val="000000"/>
                </a:solidFill>
                <a:latin typeface="Arimo"/>
                <a:ea typeface="Arimo"/>
                <a:cs typeface="Arimo"/>
                <a:sym typeface="Arimo"/>
              </a:rPr>
              <a:t>Students residing off-campus without a family member</a:t>
            </a:r>
          </a:p>
          <a:p>
            <a:pPr marL="259080" lvl="1" indent="-129540" algn="l">
              <a:lnSpc>
                <a:spcPts val="1512"/>
              </a:lnSpc>
              <a:buFont typeface="Arial"/>
              <a:buChar char="•"/>
            </a:pPr>
            <a:r>
              <a:rPr lang="en-US" sz="1200" b="1" u="sng">
                <a:solidFill>
                  <a:srgbClr val="000000"/>
                </a:solidFill>
                <a:latin typeface="Arimo Bold"/>
                <a:ea typeface="Arimo Bold"/>
                <a:cs typeface="Arimo Bold"/>
                <a:sym typeface="Arimo Bold"/>
              </a:rPr>
              <a:t>Students, who meet one of the two requirements above must opt ​​for the HEP at the time of registration.</a:t>
            </a:r>
          </a:p>
          <a:p>
            <a:pPr marL="0" lvl="0" indent="0" algn="l">
              <a:lnSpc>
                <a:spcPts val="1512"/>
              </a:lnSpc>
            </a:pPr>
            <a:endParaRPr lang="en-US" sz="1200" b="1" u="sng">
              <a:solidFill>
                <a:srgbClr val="000000"/>
              </a:solidFill>
              <a:latin typeface="Arimo Bold"/>
              <a:ea typeface="Arimo Bold"/>
              <a:cs typeface="Arimo Bold"/>
              <a:sym typeface="Arimo Bold"/>
            </a:endParaRPr>
          </a:p>
          <a:p>
            <a:pPr marL="0" lvl="0" indent="0" algn="l">
              <a:lnSpc>
                <a:spcPts val="1512"/>
              </a:lnSpc>
            </a:pPr>
            <a:r>
              <a:rPr lang="en-US" sz="1200" b="1">
                <a:solidFill>
                  <a:srgbClr val="9664A4"/>
                </a:solidFill>
                <a:latin typeface="Arimo Bold"/>
                <a:ea typeface="Arimo Bold"/>
                <a:cs typeface="Arimo Bold"/>
                <a:sym typeface="Arimo Bold"/>
              </a:rPr>
              <a:t>Shelter:</a:t>
            </a:r>
          </a:p>
          <a:p>
            <a:pPr marL="259080" lvl="1" indent="-129540" algn="l">
              <a:lnSpc>
                <a:spcPts val="1512"/>
              </a:lnSpc>
              <a:buFont typeface="Arial"/>
              <a:buChar char="•"/>
            </a:pPr>
            <a:r>
              <a:rPr lang="en-US" sz="1200">
                <a:solidFill>
                  <a:srgbClr val="000000"/>
                </a:solidFill>
                <a:latin typeface="Arimo"/>
                <a:ea typeface="Arimo"/>
                <a:cs typeface="Arimo"/>
                <a:sym typeface="Arimo"/>
              </a:rPr>
              <a:t>A safe shelter as identified by the American Red Cross</a:t>
            </a:r>
          </a:p>
          <a:p>
            <a:pPr marL="259080" lvl="1" indent="-129540" algn="l">
              <a:lnSpc>
                <a:spcPts val="1512"/>
              </a:lnSpc>
              <a:buFont typeface="Arial"/>
              <a:buChar char="•"/>
            </a:pPr>
            <a:r>
              <a:rPr lang="en-US" sz="1200">
                <a:solidFill>
                  <a:srgbClr val="000000"/>
                </a:solidFill>
                <a:latin typeface="Arimo"/>
                <a:ea typeface="Arimo"/>
                <a:cs typeface="Arimo"/>
                <a:sym typeface="Arimo"/>
              </a:rPr>
              <a:t>Food, water, and first aid supplies will be provided.</a:t>
            </a:r>
          </a:p>
          <a:p>
            <a:pPr marL="259080" lvl="1" indent="-129540" algn="l">
              <a:lnSpc>
                <a:spcPts val="1512"/>
              </a:lnSpc>
              <a:buFont typeface="Arial"/>
              <a:buChar char="•"/>
            </a:pPr>
            <a:r>
              <a:rPr lang="en-US" sz="1200">
                <a:solidFill>
                  <a:srgbClr val="000000"/>
                </a:solidFill>
                <a:latin typeface="Arimo"/>
                <a:ea typeface="Arimo"/>
                <a:cs typeface="Arimo"/>
                <a:sym typeface="Arimo"/>
              </a:rPr>
              <a:t>Transportation and chaperone supervision will be provided.</a:t>
            </a:r>
          </a:p>
          <a:p>
            <a:pPr marL="0" lvl="0" indent="0" algn="l">
              <a:lnSpc>
                <a:spcPts val="1512"/>
              </a:lnSpc>
            </a:pPr>
            <a:endParaRPr lang="en-US" sz="1200">
              <a:solidFill>
                <a:srgbClr val="000000"/>
              </a:solidFill>
              <a:latin typeface="Arimo"/>
              <a:ea typeface="Arimo"/>
              <a:cs typeface="Arimo"/>
              <a:sym typeface="Arimo"/>
            </a:endParaRPr>
          </a:p>
          <a:p>
            <a:pPr marL="0" lvl="0" indent="0" algn="l">
              <a:lnSpc>
                <a:spcPts val="1512"/>
              </a:lnSpc>
            </a:pPr>
            <a:r>
              <a:rPr lang="en-US" sz="1200" b="1">
                <a:solidFill>
                  <a:srgbClr val="9664A4"/>
                </a:solidFill>
                <a:latin typeface="Arimo Bold"/>
                <a:ea typeface="Arimo Bold"/>
                <a:cs typeface="Arimo Bold"/>
                <a:sym typeface="Arimo Bold"/>
              </a:rPr>
              <a:t>Steps Taken at the Time of Issuance:</a:t>
            </a:r>
          </a:p>
          <a:p>
            <a:pPr marL="259080" lvl="1" indent="-129540" algn="l">
              <a:lnSpc>
                <a:spcPts val="1512"/>
              </a:lnSpc>
              <a:buAutoNum type="arabicPeriod"/>
            </a:pPr>
            <a:r>
              <a:rPr lang="en-US" sz="1200">
                <a:solidFill>
                  <a:srgbClr val="000000"/>
                </a:solidFill>
                <a:latin typeface="Arimo"/>
                <a:ea typeface="Arimo"/>
                <a:cs typeface="Arimo"/>
                <a:sym typeface="Arimo"/>
              </a:rPr>
              <a:t>Message sent to all families and students that an evacuation has been issued and the HEP has taken effect.</a:t>
            </a:r>
          </a:p>
          <a:p>
            <a:pPr marL="518160" lvl="2" indent="-172720" algn="l">
              <a:lnSpc>
                <a:spcPts val="1512"/>
              </a:lnSpc>
              <a:buAutoNum type="alphaLcPeriod"/>
            </a:pPr>
            <a:r>
              <a:rPr lang="en-US" sz="1200">
                <a:solidFill>
                  <a:srgbClr val="000000"/>
                </a:solidFill>
                <a:latin typeface="Arimo"/>
                <a:ea typeface="Arimo"/>
                <a:cs typeface="Arimo"/>
                <a:sym typeface="Arimo"/>
              </a:rPr>
              <a:t>Those who have not opted into the HEP should prepare their plans and check-out with their chaperone or an Academy staff member.</a:t>
            </a:r>
          </a:p>
          <a:p>
            <a:pPr marL="518160" lvl="2" indent="-172720" algn="l">
              <a:lnSpc>
                <a:spcPts val="1512"/>
              </a:lnSpc>
              <a:buAutoNum type="alphaLcPeriod"/>
            </a:pPr>
            <a:r>
              <a:rPr lang="en-US" sz="1200">
                <a:solidFill>
                  <a:srgbClr val="000000"/>
                </a:solidFill>
                <a:latin typeface="Arimo"/>
                <a:ea typeface="Arimo"/>
                <a:cs typeface="Arimo"/>
                <a:sym typeface="Arimo"/>
              </a:rPr>
              <a:t>Staff will have an emergency telephone with information included in the message.</a:t>
            </a:r>
          </a:p>
          <a:p>
            <a:pPr marL="259080" lvl="1" indent="-129540" algn="l">
              <a:lnSpc>
                <a:spcPts val="1512"/>
              </a:lnSpc>
              <a:buAutoNum type="arabicPeriod"/>
            </a:pPr>
            <a:r>
              <a:rPr lang="en-US" sz="1200">
                <a:solidFill>
                  <a:srgbClr val="000000"/>
                </a:solidFill>
                <a:latin typeface="Arimo"/>
                <a:ea typeface="Arimo"/>
                <a:cs typeface="Arimo"/>
                <a:sym typeface="Arimo"/>
              </a:rPr>
              <a:t>Students will return to their residences and pack necessary belongings.</a:t>
            </a:r>
          </a:p>
          <a:p>
            <a:pPr marL="518160" lvl="2" indent="-172720" algn="l">
              <a:lnSpc>
                <a:spcPts val="1512"/>
              </a:lnSpc>
              <a:buAutoNum type="alphaLcPeriod"/>
            </a:pPr>
            <a:r>
              <a:rPr lang="en-US" sz="1200">
                <a:solidFill>
                  <a:srgbClr val="000000"/>
                </a:solidFill>
                <a:latin typeface="Arimo"/>
                <a:ea typeface="Arimo"/>
                <a:cs typeface="Arimo"/>
                <a:sym typeface="Arimo"/>
              </a:rPr>
              <a:t>One (1) duffel bag or regular-sized piece of luggage, blanket, pillow, important documents, and prescription medication.</a:t>
            </a:r>
          </a:p>
          <a:p>
            <a:pPr marL="259080" lvl="1" indent="-129540" algn="l">
              <a:lnSpc>
                <a:spcPts val="1512"/>
              </a:lnSpc>
              <a:buAutoNum type="arabicPeriod"/>
            </a:pPr>
            <a:r>
              <a:rPr lang="en-US" sz="1200">
                <a:solidFill>
                  <a:srgbClr val="000000"/>
                </a:solidFill>
                <a:latin typeface="Arimo"/>
                <a:ea typeface="Arimo"/>
                <a:cs typeface="Arimo"/>
                <a:sym typeface="Arimo"/>
              </a:rPr>
              <a:t>Students will gather at the UST dormitory to be transported to the shelter.</a:t>
            </a:r>
          </a:p>
          <a:p>
            <a:pPr marL="518160" lvl="2" indent="-172720" algn="l">
              <a:lnSpc>
                <a:spcPts val="1512"/>
              </a:lnSpc>
              <a:buAutoNum type="alphaLcPeriod"/>
            </a:pPr>
            <a:r>
              <a:rPr lang="en-US" sz="1200">
                <a:solidFill>
                  <a:srgbClr val="000000"/>
                </a:solidFill>
                <a:latin typeface="Arimo"/>
                <a:ea typeface="Arimo"/>
                <a:cs typeface="Arimo"/>
                <a:sym typeface="Arimo"/>
              </a:rPr>
              <a:t>Transportation to any other location will not be provided for students.</a:t>
            </a:r>
          </a:p>
          <a:p>
            <a:pPr marL="259080" lvl="1" indent="-129540" algn="l">
              <a:lnSpc>
                <a:spcPts val="1512"/>
              </a:lnSpc>
              <a:buAutoNum type="arabicPeriod"/>
            </a:pPr>
            <a:r>
              <a:rPr lang="en-US" sz="1200">
                <a:solidFill>
                  <a:srgbClr val="000000"/>
                </a:solidFill>
                <a:latin typeface="Arimo"/>
                <a:ea typeface="Arimo"/>
                <a:cs typeface="Arimo"/>
                <a:sym typeface="Arimo"/>
              </a:rPr>
              <a:t>Updates will be sent regularly to families and students.</a:t>
            </a:r>
          </a:p>
          <a:p>
            <a:pPr marL="259080" lvl="1" indent="-129540" algn="l">
              <a:lnSpc>
                <a:spcPts val="1512"/>
              </a:lnSpc>
              <a:buAutoNum type="arabicPeriod"/>
            </a:pPr>
            <a:r>
              <a:rPr lang="en-US" sz="1200">
                <a:solidFill>
                  <a:srgbClr val="000000"/>
                </a:solidFill>
                <a:latin typeface="Arimo"/>
                <a:ea typeface="Arimo"/>
                <a:cs typeface="Arimo"/>
                <a:sym typeface="Arimo"/>
              </a:rPr>
              <a:t>Once it is declared safe to return, students will be transported back to the UST dormitory.</a:t>
            </a:r>
          </a:p>
          <a:p>
            <a:pPr marL="259080" lvl="1" indent="-129540" algn="l">
              <a:lnSpc>
                <a:spcPts val="1512"/>
              </a:lnSpc>
              <a:buAutoNum type="arabicPeriod"/>
            </a:pPr>
            <a:r>
              <a:rPr lang="en-US" sz="1200">
                <a:solidFill>
                  <a:srgbClr val="000000"/>
                </a:solidFill>
                <a:latin typeface="Arimo"/>
                <a:ea typeface="Arimo"/>
                <a:cs typeface="Arimo"/>
                <a:sym typeface="Arimo"/>
              </a:rPr>
              <a:t>Notifications will be sent to families and students.</a:t>
            </a:r>
          </a:p>
          <a:p>
            <a:pPr marL="0" lvl="0" indent="0" algn="l">
              <a:lnSpc>
                <a:spcPts val="1512"/>
              </a:lnSpc>
            </a:pPr>
            <a:endParaRPr lang="en-US" sz="1200">
              <a:solidFill>
                <a:srgbClr val="000000"/>
              </a:solidFill>
              <a:latin typeface="Arimo"/>
              <a:ea typeface="Arimo"/>
              <a:cs typeface="Arimo"/>
              <a:sym typeface="Arimo"/>
            </a:endParaRPr>
          </a:p>
          <a:p>
            <a:pPr marL="0" lvl="0" indent="0" algn="l">
              <a:lnSpc>
                <a:spcPts val="1512"/>
              </a:lnSpc>
            </a:pPr>
            <a:r>
              <a:rPr lang="en-US" sz="1200">
                <a:solidFill>
                  <a:srgbClr val="000000"/>
                </a:solidFill>
                <a:latin typeface="Arimo"/>
                <a:ea typeface="Arimo"/>
                <a:cs typeface="Arimo"/>
                <a:sym typeface="Arimo"/>
              </a:rPr>
              <a:t>Please note that students who do not opt ​​into the HEP will be responsible for coordinating their alternative hurricane evacuation plans.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D45DEE65BB9A4CB04CD471908815EE" ma:contentTypeVersion="13" ma:contentTypeDescription="Create a new document." ma:contentTypeScope="" ma:versionID="4397484c27107b96f8c656615aa55c68">
  <xsd:schema xmlns:xsd="http://www.w3.org/2001/XMLSchema" xmlns:xs="http://www.w3.org/2001/XMLSchema" xmlns:p="http://schemas.microsoft.com/office/2006/metadata/properties" xmlns:ns2="1103f290-9b1a-4de0-a24b-70a64f5979d1" xmlns:ns3="ea622a38-1d08-40bc-9c3f-a24ac4d8996e" targetNamespace="http://schemas.microsoft.com/office/2006/metadata/properties" ma:root="true" ma:fieldsID="b86738664e61871a88b2656ea9284782" ns2:_="" ns3:_="">
    <xsd:import namespace="1103f290-9b1a-4de0-a24b-70a64f5979d1"/>
    <xsd:import namespace="ea622a38-1d08-40bc-9c3f-a24ac4d899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03f290-9b1a-4de0-a24b-70a64f5979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f84bd1-a760-4be5-a251-24971e71dba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622a38-1d08-40bc-9c3f-a24ac4d8996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5f11a3-6af8-40e9-975d-69b44bc8913e}" ma:internalName="TaxCatchAll" ma:showField="CatchAllData" ma:web="ea622a38-1d08-40bc-9c3f-a24ac4d899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03f290-9b1a-4de0-a24b-70a64f5979d1">
      <Terms xmlns="http://schemas.microsoft.com/office/infopath/2007/PartnerControls"/>
    </lcf76f155ced4ddcb4097134ff3c332f>
    <TaxCatchAll xmlns="ea622a38-1d08-40bc-9c3f-a24ac4d8996e" xsi:nil="true"/>
  </documentManagement>
</p:properties>
</file>

<file path=customXml/itemProps1.xml><?xml version="1.0" encoding="utf-8"?>
<ds:datastoreItem xmlns:ds="http://schemas.openxmlformats.org/officeDocument/2006/customXml" ds:itemID="{4804F976-AC9D-4840-A696-052E6A835262}"/>
</file>

<file path=customXml/itemProps2.xml><?xml version="1.0" encoding="utf-8"?>
<ds:datastoreItem xmlns:ds="http://schemas.openxmlformats.org/officeDocument/2006/customXml" ds:itemID="{0D1C797C-92A2-4DB2-AAF0-A7C5DA3B4368}"/>
</file>

<file path=customXml/itemProps3.xml><?xml version="1.0" encoding="utf-8"?>
<ds:datastoreItem xmlns:ds="http://schemas.openxmlformats.org/officeDocument/2006/customXml" ds:itemID="{3FF59181-E7FF-4203-BEA9-ABF06136D9B4}"/>
</file>

<file path=docProps/app.xml><?xml version="1.0" encoding="utf-8"?>
<Properties xmlns="http://schemas.openxmlformats.org/officeDocument/2006/extended-properties" xmlns:vt="http://schemas.openxmlformats.org/officeDocument/2006/docPropsVTypes">
  <TotalTime>11</TotalTime>
  <Words>7108</Words>
  <Application>Microsoft Office PowerPoint</Application>
  <PresentationFormat>Custom</PresentationFormat>
  <Paragraphs>955</Paragraphs>
  <Slides>27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Canva Sans</vt:lpstr>
      <vt:lpstr>Arimo Italics</vt:lpstr>
      <vt:lpstr>Arimo Bold Italics</vt:lpstr>
      <vt:lpstr>Arimo</vt:lpstr>
      <vt:lpstr>Calibri</vt:lpstr>
      <vt:lpstr>Arimo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2027 5-Week Summer Intensive Program Handbook</dc:title>
  <dc:creator>Cortez, Carla</dc:creator>
  <cp:lastModifiedBy>Cortez, Carla</cp:lastModifiedBy>
  <cp:revision>2</cp:revision>
  <dcterms:created xsi:type="dcterms:W3CDTF">2006-08-16T00:00:00Z</dcterms:created>
  <dcterms:modified xsi:type="dcterms:W3CDTF">2026-10-01T20:29:44Z</dcterms:modified>
  <dc:identifier>DAHVlSAthV0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0x010100D4D45DEE65BB9A4CB04CD471908815EE</vt:lpwstr>
  </property>
  <property fmtid="{D5CDD505-2E9C-101B-9397-08002B2CF9AE}" pid="3" name="MediaServiceImageTags">
    <vt:lpwstr/>
  </property>
</Properties>
</file>